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18"/>
  </p:notesMasterIdLst>
  <p:handoutMasterIdLst>
    <p:handoutMasterId r:id="rId19"/>
  </p:handoutMasterIdLst>
  <p:sldIdLst>
    <p:sldId id="256" r:id="rId2"/>
    <p:sldId id="259" r:id="rId3"/>
    <p:sldId id="445" r:id="rId4"/>
    <p:sldId id="416" r:id="rId5"/>
    <p:sldId id="441" r:id="rId6"/>
    <p:sldId id="419" r:id="rId7"/>
    <p:sldId id="453" r:id="rId8"/>
    <p:sldId id="446" r:id="rId9"/>
    <p:sldId id="447" r:id="rId10"/>
    <p:sldId id="437" r:id="rId11"/>
    <p:sldId id="421" r:id="rId12"/>
    <p:sldId id="448" r:id="rId13"/>
    <p:sldId id="444" r:id="rId14"/>
    <p:sldId id="449" r:id="rId15"/>
    <p:sldId id="451" r:id="rId16"/>
    <p:sldId id="452" r:id="rId1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3436" autoAdjust="0"/>
  </p:normalViewPr>
  <p:slideViewPr>
    <p:cSldViewPr>
      <p:cViewPr varScale="1">
        <p:scale>
          <a:sx n="64" d="100"/>
          <a:sy n="64" d="100"/>
        </p:scale>
        <p:origin x="816"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100" d="100"/>
          <a:sy n="100" d="100"/>
        </p:scale>
        <p:origin x="1032" y="-20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206E11B1-4CE4-422C-9727-00A672488A63}" type="slidenum">
              <a:rPr lang="en-US"/>
              <a:pPr>
                <a:defRPr/>
              </a:pPr>
              <a:t>‹#›</a:t>
            </a:fld>
            <a:endParaRPr lang="en-US"/>
          </a:p>
        </p:txBody>
      </p:sp>
    </p:spTree>
    <p:extLst>
      <p:ext uri="{BB962C8B-B14F-4D97-AF65-F5344CB8AC3E}">
        <p14:creationId xmlns:p14="http://schemas.microsoft.com/office/powerpoint/2010/main" val="436190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9B2E9BA-C639-4677-945D-DD38D1B4EAB1}" type="slidenum">
              <a:rPr lang="en-US"/>
              <a:pPr>
                <a:defRPr/>
              </a:pPr>
              <a:t>‹#›</a:t>
            </a:fld>
            <a:endParaRPr lang="en-US"/>
          </a:p>
        </p:txBody>
      </p:sp>
    </p:spTree>
    <p:extLst>
      <p:ext uri="{BB962C8B-B14F-4D97-AF65-F5344CB8AC3E}">
        <p14:creationId xmlns:p14="http://schemas.microsoft.com/office/powerpoint/2010/main" val="3804481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4004525-FCC5-4EBA-8A2D-3747A95015EB}" type="slidenum">
              <a:rPr lang="en-US" smtClean="0"/>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GB" dirty="0"/>
              <a:t>Today, I’m going to talk about our largest TRICS</a:t>
            </a:r>
            <a:r>
              <a:rPr lang="en-GB" baseline="0" dirty="0"/>
              <a:t> survey to date, that we carried out earlier this year at the Westfields Shopping Centre in Shepherds Bush.</a:t>
            </a:r>
            <a:endParaRPr lang="en-GB" dirty="0"/>
          </a:p>
        </p:txBody>
      </p:sp>
    </p:spTree>
    <p:extLst>
      <p:ext uri="{BB962C8B-B14F-4D97-AF65-F5344CB8AC3E}">
        <p14:creationId xmlns:p14="http://schemas.microsoft.com/office/powerpoint/2010/main" val="426905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Saturday we monitored all vehicle movements at the site.</a:t>
            </a:r>
            <a:r>
              <a:rPr lang="en-GB" baseline="0" dirty="0"/>
              <a:t> This included the three delivery accesses, the taxi accesses and the customer carpark. The vehicle survey was carried out using enumerating staff and video surveillance. </a:t>
            </a:r>
            <a:r>
              <a:rPr lang="en-GB" dirty="0"/>
              <a:t>  </a:t>
            </a:r>
          </a:p>
          <a:p>
            <a:endParaRPr lang="en-GB" dirty="0"/>
          </a:p>
          <a:p>
            <a:r>
              <a:rPr lang="en-GB" dirty="0"/>
              <a:t>The</a:t>
            </a:r>
            <a:r>
              <a:rPr lang="en-GB" baseline="0" dirty="0"/>
              <a:t> second Saturday we monitored the main pedestrian accesses and interviewed people to establish their mode of travel.  </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10</a:t>
            </a:fld>
            <a:endParaRPr lang="en-US"/>
          </a:p>
        </p:txBody>
      </p:sp>
    </p:spTree>
    <p:extLst>
      <p:ext uri="{BB962C8B-B14F-4D97-AF65-F5344CB8AC3E}">
        <p14:creationId xmlns:p14="http://schemas.microsoft.com/office/powerpoint/2010/main" val="834450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11</a:t>
            </a:fld>
            <a:endParaRPr lang="en-US"/>
          </a:p>
        </p:txBody>
      </p:sp>
    </p:spTree>
    <p:extLst>
      <p:ext uri="{BB962C8B-B14F-4D97-AF65-F5344CB8AC3E}">
        <p14:creationId xmlns:p14="http://schemas.microsoft.com/office/powerpoint/2010/main" val="232128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extract of one</a:t>
            </a:r>
            <a:r>
              <a:rPr lang="en-GB" baseline="0" dirty="0"/>
              <a:t> of the video cameras used to obtain the head count at this access. You will see that waves of people arrive as a tube or bus arrives. </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12</a:t>
            </a:fld>
            <a:endParaRPr lang="en-US"/>
          </a:p>
        </p:txBody>
      </p:sp>
    </p:spTree>
    <p:extLst>
      <p:ext uri="{BB962C8B-B14F-4D97-AF65-F5344CB8AC3E}">
        <p14:creationId xmlns:p14="http://schemas.microsoft.com/office/powerpoint/2010/main" val="158382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the volumes of people arriving</a:t>
            </a:r>
            <a:r>
              <a:rPr lang="en-GB" baseline="0" dirty="0"/>
              <a:t> through the day. The blue is the inbound flow, which increased gradual to an early afternoon peak of over 4,000 people as well as around 5pm. Outbound traffic peaked nearer to 6pm and as things started to settle down, we had a surge of staff leaving at 10pm. </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13</a:t>
            </a:fld>
            <a:endParaRPr lang="en-US"/>
          </a:p>
        </p:txBody>
      </p:sp>
    </p:spTree>
    <p:extLst>
      <p:ext uri="{BB962C8B-B14F-4D97-AF65-F5344CB8AC3E}">
        <p14:creationId xmlns:p14="http://schemas.microsoft.com/office/powerpoint/2010/main" val="2330037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slide shows the modal split over the whole day. The three big modes are private car, around 26%, Tube, 25% and Bus at 21%.  </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14</a:t>
            </a:fld>
            <a:endParaRPr lang="en-US"/>
          </a:p>
        </p:txBody>
      </p:sp>
    </p:spTree>
    <p:extLst>
      <p:ext uri="{BB962C8B-B14F-4D97-AF65-F5344CB8AC3E}">
        <p14:creationId xmlns:p14="http://schemas.microsoft.com/office/powerpoint/2010/main" val="3210724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15</a:t>
            </a:fld>
            <a:endParaRPr lang="en-US"/>
          </a:p>
        </p:txBody>
      </p:sp>
    </p:spTree>
    <p:extLst>
      <p:ext uri="{BB962C8B-B14F-4D97-AF65-F5344CB8AC3E}">
        <p14:creationId xmlns:p14="http://schemas.microsoft.com/office/powerpoint/2010/main" val="2473157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Westfields</a:t>
            </a:r>
            <a:r>
              <a:rPr lang="en-GB" baseline="0" dirty="0"/>
              <a:t> site has 22 distinct accesses and if specified, as per the standard methodology would have required 30 staff working at any time, plus more required for breaks, plus even more required due to the length of the survey (16 hours).</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16</a:t>
            </a:fld>
            <a:endParaRPr lang="en-US"/>
          </a:p>
        </p:txBody>
      </p:sp>
    </p:spTree>
    <p:extLst>
      <p:ext uri="{BB962C8B-B14F-4D97-AF65-F5344CB8AC3E}">
        <p14:creationId xmlns:p14="http://schemas.microsoft.com/office/powerpoint/2010/main" val="371450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start with an outline of the site and why the survey was requested.</a:t>
            </a:r>
          </a:p>
          <a:p>
            <a:endParaRPr lang="en-GB" dirty="0"/>
          </a:p>
          <a:p>
            <a:r>
              <a:rPr lang="en-GB" dirty="0"/>
              <a:t>Then I’ll talk about how TRICS and ourselves adapted the standard TRICS methodology</a:t>
            </a:r>
            <a:r>
              <a:rPr lang="en-GB" baseline="0" dirty="0"/>
              <a:t> to make it more </a:t>
            </a:r>
            <a:r>
              <a:rPr lang="en-GB" baseline="0" dirty="0" err="1"/>
              <a:t>effocoent</a:t>
            </a:r>
            <a:r>
              <a:rPr lang="en-GB" baseline="0" dirty="0"/>
              <a:t> and practical </a:t>
            </a:r>
            <a:r>
              <a:rPr lang="en-GB" baseline="0" dirty="0" err="1"/>
              <a:t>fpr</a:t>
            </a:r>
            <a:r>
              <a:rPr lang="en-GB" baseline="0" dirty="0"/>
              <a:t> a site of this size and complexity.</a:t>
            </a:r>
          </a:p>
          <a:p>
            <a:endParaRPr lang="en-GB" baseline="0" dirty="0"/>
          </a:p>
          <a:p>
            <a:r>
              <a:rPr lang="en-GB" baseline="0" dirty="0"/>
              <a:t>Then I’ll discuss some of the events of the survey day and some results obtained. </a:t>
            </a:r>
            <a:r>
              <a:rPr lang="en-GB" dirty="0"/>
              <a:t> </a:t>
            </a:r>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2</a:t>
            </a:fld>
            <a:endParaRPr lang="en-US"/>
          </a:p>
        </p:txBody>
      </p:sp>
    </p:spTree>
    <p:extLst>
      <p:ext uri="{BB962C8B-B14F-4D97-AF65-F5344CB8AC3E}">
        <p14:creationId xmlns:p14="http://schemas.microsoft.com/office/powerpoint/2010/main" val="291537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Westfields is located in the borough of Hammersmith and Fulham at Shepherds Bush.</a:t>
            </a:r>
          </a:p>
          <a:p>
            <a:endParaRPr lang="en-GB" dirty="0"/>
          </a:p>
          <a:p>
            <a:r>
              <a:rPr lang="en-GB" dirty="0"/>
              <a:t>It opened in 2008. and is currently being expanded to provide more retail and residential ,</a:t>
            </a:r>
          </a:p>
          <a:p>
            <a:endParaRPr lang="en-GB" dirty="0"/>
          </a:p>
          <a:p>
            <a:r>
              <a:rPr lang="en-GB" dirty="0"/>
              <a:t>The TRICS survey is requirement of the Travel Plan. </a:t>
            </a:r>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3</a:t>
            </a:fld>
            <a:endParaRPr lang="en-US"/>
          </a:p>
        </p:txBody>
      </p:sp>
    </p:spTree>
    <p:extLst>
      <p:ext uri="{BB962C8B-B14F-4D97-AF65-F5344CB8AC3E}">
        <p14:creationId xmlns:p14="http://schemas.microsoft.com/office/powerpoint/2010/main" val="141801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site covers an area of 20 hectares ( 28 football pitches) and over two main floors/</a:t>
            </a:r>
            <a:r>
              <a:rPr lang="en-GB" baseline="0" dirty="0"/>
              <a:t>. The red boundary is the existing site with the blue boundary being the extension to the site. </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4</a:t>
            </a:fld>
            <a:endParaRPr lang="en-US"/>
          </a:p>
        </p:txBody>
      </p:sp>
    </p:spTree>
    <p:extLst>
      <p:ext uri="{BB962C8B-B14F-4D97-AF65-F5344CB8AC3E}">
        <p14:creationId xmlns:p14="http://schemas.microsoft.com/office/powerpoint/2010/main" val="311051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300 units including a cinema, restaurant, a Waitrose.</a:t>
            </a:r>
          </a:p>
          <a:p>
            <a:r>
              <a:rPr lang="en-GB" dirty="0"/>
              <a:t>In addition there are retail</a:t>
            </a:r>
            <a:r>
              <a:rPr lang="en-GB" baseline="0" dirty="0"/>
              <a:t> and leisure outlets in the local area as well as QPR’s home ground in walking distance. </a:t>
            </a:r>
          </a:p>
          <a:p>
            <a:endParaRPr lang="en-GB" dirty="0"/>
          </a:p>
          <a:p>
            <a:r>
              <a:rPr lang="en-GB" dirty="0"/>
              <a:t>12,000 staff work at the site.</a:t>
            </a:r>
          </a:p>
          <a:p>
            <a:endParaRPr lang="en-GB" dirty="0"/>
          </a:p>
          <a:p>
            <a:r>
              <a:rPr lang="en-GB" dirty="0"/>
              <a:t>The opening hours are 10-10, although there are some units </a:t>
            </a:r>
            <a:r>
              <a:rPr lang="en-GB" dirty="0" err="1"/>
              <a:t>opend</a:t>
            </a:r>
            <a:r>
              <a:rPr lang="en-GB" dirty="0"/>
              <a:t> before and </a:t>
            </a:r>
            <a:r>
              <a:rPr lang="en-GB" dirty="0" err="1"/>
              <a:t>sfter</a:t>
            </a:r>
            <a:r>
              <a:rPr lang="en-GB" dirty="0"/>
              <a:t> these times. </a:t>
            </a:r>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5</a:t>
            </a:fld>
            <a:endParaRPr lang="en-US"/>
          </a:p>
        </p:txBody>
      </p:sp>
    </p:spTree>
    <p:extLst>
      <p:ext uri="{BB962C8B-B14F-4D97-AF65-F5344CB8AC3E}">
        <p14:creationId xmlns:p14="http://schemas.microsoft.com/office/powerpoint/2010/main" val="381534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get to</a:t>
            </a:r>
            <a:r>
              <a:rPr lang="en-GB" baseline="0" dirty="0"/>
              <a:t> the site, customers and staff have a choice of four underground stations with access to the Central line, Circle line and Hammersmith and city lines.  There are some 35 trains an hour. </a:t>
            </a:r>
          </a:p>
          <a:p>
            <a:endParaRPr lang="en-GB" baseline="0" dirty="0"/>
          </a:p>
          <a:p>
            <a:r>
              <a:rPr lang="en-GB" baseline="0" dirty="0"/>
              <a:t>An Underground and mainline rail station at Shepherds Bush. There are also 17 bus routes providing over 100 buses an hour.</a:t>
            </a:r>
          </a:p>
          <a:p>
            <a:endParaRPr lang="en-GB" baseline="0" dirty="0"/>
          </a:p>
          <a:p>
            <a:r>
              <a:rPr lang="en-GB" baseline="0" dirty="0"/>
              <a:t>There are also 4,500 carparking spaces with a daily tariff of £8.00 or hourly of £2.90.</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6</a:t>
            </a:fld>
            <a:endParaRPr lang="en-US"/>
          </a:p>
        </p:txBody>
      </p:sp>
    </p:spTree>
    <p:extLst>
      <p:ext uri="{BB962C8B-B14F-4D97-AF65-F5344CB8AC3E}">
        <p14:creationId xmlns:p14="http://schemas.microsoft.com/office/powerpoint/2010/main" val="2550574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 TRIVS methodology requires the surveillance of activity at each entry point to a site. This normally includes all access points,</a:t>
            </a:r>
            <a:r>
              <a:rPr lang="en-GB" baseline="0" dirty="0"/>
              <a:t> both busy and lightly used with the objective of collecting the mode of travel of all people entering a site and of all people leaving a site.  For busier access points more than one enumerator will be required. </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7</a:t>
            </a:fld>
            <a:endParaRPr lang="en-US"/>
          </a:p>
        </p:txBody>
      </p:sp>
    </p:spTree>
    <p:extLst>
      <p:ext uri="{BB962C8B-B14F-4D97-AF65-F5344CB8AC3E}">
        <p14:creationId xmlns:p14="http://schemas.microsoft.com/office/powerpoint/2010/main" val="708706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Westfields</a:t>
            </a:r>
            <a:r>
              <a:rPr lang="en-GB" baseline="0" dirty="0"/>
              <a:t> site has 22 distinct accesses and if specified, as per the standard methodology would have required 30 staff working at any time, plus more required for breaks, plus even more required due to the length of the survey (16 hours).</a:t>
            </a:r>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8</a:t>
            </a:fld>
            <a:endParaRPr lang="en-US"/>
          </a:p>
        </p:txBody>
      </p:sp>
    </p:spTree>
    <p:extLst>
      <p:ext uri="{BB962C8B-B14F-4D97-AF65-F5344CB8AC3E}">
        <p14:creationId xmlns:p14="http://schemas.microsoft.com/office/powerpoint/2010/main" val="238864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sheer number of enumerators was simply not a practical </a:t>
            </a:r>
            <a:r>
              <a:rPr lang="en-GB" dirty="0" err="1"/>
              <a:t>proposistion</a:t>
            </a:r>
            <a:r>
              <a:rPr lang="en-GB" dirty="0"/>
              <a:t>. More importantly, given the expected</a:t>
            </a:r>
            <a:r>
              <a:rPr lang="en-GB" baseline="0" dirty="0"/>
              <a:t> volumes of movements, it would not have been possible to obtain a full sample of interviews, that is, interview everyone. The response rate in London is also lower than the rest of the UK due to various factors including language. </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79B2E9BA-C639-4677-945D-DD38D1B4EAB1}" type="slidenum">
              <a:rPr lang="en-US" smtClean="0"/>
              <a:pPr>
                <a:defRPr/>
              </a:pPr>
              <a:t>9</a:t>
            </a:fld>
            <a:endParaRPr lang="en-US"/>
          </a:p>
        </p:txBody>
      </p:sp>
    </p:spTree>
    <p:extLst>
      <p:ext uri="{BB962C8B-B14F-4D97-AF65-F5344CB8AC3E}">
        <p14:creationId xmlns:p14="http://schemas.microsoft.com/office/powerpoint/2010/main" val="347941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4" name="Rectangle 2"/>
          <p:cNvSpPr>
            <a:spLocks noGrp="1" noChangeArrowheads="1"/>
          </p:cNvSpPr>
          <p:nvPr>
            <p:ph type="ctrTitle" sz="quarter"/>
          </p:nvPr>
        </p:nvSpPr>
        <p:spPr>
          <a:xfrm>
            <a:off x="468313" y="427038"/>
            <a:ext cx="8172450" cy="1524000"/>
          </a:xfrm>
        </p:spPr>
        <p:txBody>
          <a:bodyPr anchor="b"/>
          <a:lstStyle>
            <a:lvl1pPr>
              <a:lnSpc>
                <a:spcPct val="80000"/>
              </a:lnSpc>
              <a:defRPr sz="6600"/>
            </a:lvl1pPr>
          </a:lstStyle>
          <a:p>
            <a:r>
              <a:rPr lang="en-US" dirty="0"/>
              <a:t>Click to edit Master title style</a:t>
            </a:r>
          </a:p>
        </p:txBody>
      </p:sp>
      <p:sp>
        <p:nvSpPr>
          <p:cNvPr id="44035" name="Rectangle 3"/>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solidFill>
                  <a:schemeClr val="bg1"/>
                </a:solidFill>
              </a:defRPr>
            </a:lvl1pPr>
          </a:lstStyle>
          <a:p>
            <a:r>
              <a:rPr lang="en-US" dirty="0"/>
              <a:t>Click to edit Master subtitle style</a:t>
            </a:r>
          </a:p>
        </p:txBody>
      </p:sp>
      <p:sp>
        <p:nvSpPr>
          <p:cNvPr id="6" name="Rectangle 4"/>
          <p:cNvSpPr>
            <a:spLocks noGrp="1" noChangeArrowheads="1"/>
          </p:cNvSpPr>
          <p:nvPr>
            <p:ph type="ftr" sz="quarter" idx="10"/>
          </p:nvPr>
        </p:nvSpPr>
        <p:spPr>
          <a:xfrm>
            <a:off x="3959225" y="6237288"/>
            <a:ext cx="4392613" cy="457200"/>
          </a:xfrm>
        </p:spPr>
        <p:txBody>
          <a:bodyPr/>
          <a:lstStyle>
            <a:lvl1pPr>
              <a:defRPr smtClean="0"/>
            </a:lvl1pPr>
          </a:lstStyle>
          <a:p>
            <a:pPr>
              <a:defRPr/>
            </a:pPr>
            <a:r>
              <a:rPr lang="en-GB" dirty="0"/>
              <a:t>LBHF Parking Stress  Surveys</a:t>
            </a:r>
            <a:endParaRPr lang="en-US" dirty="0"/>
          </a:p>
        </p:txBody>
      </p:sp>
      <p:sp>
        <p:nvSpPr>
          <p:cNvPr id="7" name="Rectangle 7"/>
          <p:cNvSpPr>
            <a:spLocks noGrp="1" noChangeArrowheads="1"/>
          </p:cNvSpPr>
          <p:nvPr>
            <p:ph type="sldNum" sz="quarter" idx="11"/>
          </p:nvPr>
        </p:nvSpPr>
        <p:spPr>
          <a:xfrm>
            <a:off x="7956550" y="6237288"/>
            <a:ext cx="968375" cy="457200"/>
          </a:xfrm>
        </p:spPr>
        <p:txBody>
          <a:bodyPr/>
          <a:lstStyle>
            <a:lvl1pPr>
              <a:defRPr/>
            </a:lvl1pPr>
          </a:lstStyle>
          <a:p>
            <a:pPr>
              <a:defRPr/>
            </a:pPr>
            <a:fld id="{A797E995-70A6-4BC5-A47C-E6DAF529098D}" type="slidenum">
              <a:rPr lang="en-US"/>
              <a:pPr>
                <a:defRPr/>
              </a:pPr>
              <a:t>‹#›</a:t>
            </a:fld>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508" y="6239000"/>
            <a:ext cx="1133475" cy="4610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37FE6D3-DB80-42F6-81FB-DA6D77C97F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1488" y="584200"/>
            <a:ext cx="2093912" cy="5511800"/>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539750" y="584200"/>
            <a:ext cx="6129338" cy="551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0AFE7A9-9198-4CAE-9CE9-509793AA00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584200"/>
            <a:ext cx="6096000" cy="1143000"/>
          </a:xfrm>
        </p:spPr>
        <p:txBody>
          <a:bodyPr/>
          <a:lstStyle/>
          <a:p>
            <a:r>
              <a:rPr lang="en-US"/>
              <a:t>Click to edit Master title style</a:t>
            </a:r>
            <a:endParaRPr lang="fr-FR"/>
          </a:p>
        </p:txBody>
      </p:sp>
      <p:sp>
        <p:nvSpPr>
          <p:cNvPr id="3" name="Table Placeholder 2"/>
          <p:cNvSpPr>
            <a:spLocks noGrp="1"/>
          </p:cNvSpPr>
          <p:nvPr>
            <p:ph type="tbl" idx="1"/>
          </p:nvPr>
        </p:nvSpPr>
        <p:spPr>
          <a:xfrm>
            <a:off x="2819400" y="1981200"/>
            <a:ext cx="6096000" cy="4114800"/>
          </a:xfrm>
        </p:spPr>
        <p:txBody>
          <a:bodyPr/>
          <a:lstStyle/>
          <a:p>
            <a:pPr lvl="0"/>
            <a:endParaRPr lang="fr-FR" noProof="0"/>
          </a:p>
        </p:txBody>
      </p:sp>
      <p:sp>
        <p:nvSpPr>
          <p:cNvPr id="4"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1794064-882C-4D8A-B6B5-FAA37A914C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t>LBHF Parking Stress Surveys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7B170615-9B99-434D-B634-9546B10B83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DBCABC4-3DC2-4637-AD8E-94DD9B5817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AE109A2-5F79-447F-BBD6-94042D950C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E928D762-E449-4C19-B197-709AE9AD99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C0CD91D-DE72-4FA2-94E7-E4E3EBD4F8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65065ED4-0D4E-4578-B018-3F8FF40A42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3C32CE3-099D-4190-8FC6-20E1108208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LBHF Parking Stress  Surveys - March 2013</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38D1F44-AB1F-4DD3-BA49-0D0C094DFA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5842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3" name="Rectangle 5"/>
          <p:cNvSpPr>
            <a:spLocks noGrp="1" noChangeArrowheads="1"/>
          </p:cNvSpPr>
          <p:nvPr>
            <p:ph type="ftr" sz="quarter" idx="3"/>
          </p:nvPr>
        </p:nvSpPr>
        <p:spPr bwMode="auto">
          <a:xfrm>
            <a:off x="3851275" y="6237288"/>
            <a:ext cx="4465638"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smtClean="0">
                <a:solidFill>
                  <a:schemeClr val="bg1"/>
                </a:solidFill>
                <a:latin typeface="Arial" charset="0"/>
              </a:defRPr>
            </a:lvl1pPr>
          </a:lstStyle>
          <a:p>
            <a:pPr>
              <a:defRPr/>
            </a:pPr>
            <a:r>
              <a:rPr lang="en-GB" dirty="0"/>
              <a:t>LBHF Parking Stress Surveys</a:t>
            </a:r>
            <a:endParaRPr lang="en-US" dirty="0"/>
          </a:p>
        </p:txBody>
      </p:sp>
      <p:sp>
        <p:nvSpPr>
          <p:cNvPr id="43014" name="Rectangle 6"/>
          <p:cNvSpPr>
            <a:spLocks noGrp="1" noChangeArrowheads="1"/>
          </p:cNvSpPr>
          <p:nvPr>
            <p:ph type="sldNum" sz="quarter" idx="4"/>
          </p:nvPr>
        </p:nvSpPr>
        <p:spPr bwMode="auto">
          <a:xfrm>
            <a:off x="7920038" y="6248400"/>
            <a:ext cx="995362"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solidFill>
                  <a:schemeClr val="bg1"/>
                </a:solidFill>
                <a:latin typeface="+mn-lt"/>
              </a:defRPr>
            </a:lvl1pPr>
          </a:lstStyle>
          <a:p>
            <a:pPr>
              <a:defRPr/>
            </a:pPr>
            <a:fld id="{93173AE3-67FD-47E9-8641-9A1B17F588AE}" type="slidenum">
              <a:rPr lang="en-US"/>
              <a:pPr>
                <a:defRPr/>
              </a:pPr>
              <a:t>‹#›</a:t>
            </a:fld>
            <a:endParaRPr lang="en-US"/>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512" y="6248400"/>
            <a:ext cx="1133475" cy="461010"/>
          </a:xfrm>
          <a:prstGeom prst="rect">
            <a:avLst/>
          </a:prstGeom>
        </p:spPr>
      </p:pic>
    </p:spTree>
  </p:cSld>
  <p:clrMap bg1="dk2" tx1="lt1" bg2="dk1" tx2="lt2" accent1="accent1" accent2="accent2" accent3="accent3" accent4="accent4" accent5="accent5" accent6="accent6" hlink="hlink" folHlink="folHlink"/>
  <p:sldLayoutIdLst>
    <p:sldLayoutId id="2147483978"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hf hdr="0" dt="0"/>
  <p:txStyles>
    <p:titleStyle>
      <a:lvl1pPr algn="l" rtl="0" eaLnBrk="0" fontAlgn="base" hangingPunct="0">
        <a:lnSpc>
          <a:spcPct val="70000"/>
        </a:lnSpc>
        <a:spcBef>
          <a:spcPct val="0"/>
        </a:spcBef>
        <a:spcAft>
          <a:spcPct val="0"/>
        </a:spcAft>
        <a:defRPr sz="4800" b="1">
          <a:solidFill>
            <a:schemeClr val="bg1"/>
          </a:solidFill>
          <a:latin typeface="+mj-lt"/>
          <a:ea typeface="+mj-ea"/>
          <a:cs typeface="+mj-cs"/>
        </a:defRPr>
      </a:lvl1pPr>
      <a:lvl2pPr algn="l" rtl="0" eaLnBrk="0" fontAlgn="base" hangingPunct="0">
        <a:lnSpc>
          <a:spcPct val="70000"/>
        </a:lnSpc>
        <a:spcBef>
          <a:spcPct val="0"/>
        </a:spcBef>
        <a:spcAft>
          <a:spcPct val="0"/>
        </a:spcAft>
        <a:defRPr sz="4800" b="1">
          <a:solidFill>
            <a:schemeClr val="bg1"/>
          </a:solidFill>
          <a:latin typeface="Arial Narrow" pitchFamily="34" charset="0"/>
        </a:defRPr>
      </a:lvl2pPr>
      <a:lvl3pPr algn="l" rtl="0" eaLnBrk="0" fontAlgn="base" hangingPunct="0">
        <a:lnSpc>
          <a:spcPct val="70000"/>
        </a:lnSpc>
        <a:spcBef>
          <a:spcPct val="0"/>
        </a:spcBef>
        <a:spcAft>
          <a:spcPct val="0"/>
        </a:spcAft>
        <a:defRPr sz="4800" b="1">
          <a:solidFill>
            <a:schemeClr val="bg1"/>
          </a:solidFill>
          <a:latin typeface="Arial Narrow" pitchFamily="34" charset="0"/>
        </a:defRPr>
      </a:lvl3pPr>
      <a:lvl4pPr algn="l" rtl="0" eaLnBrk="0" fontAlgn="base" hangingPunct="0">
        <a:lnSpc>
          <a:spcPct val="70000"/>
        </a:lnSpc>
        <a:spcBef>
          <a:spcPct val="0"/>
        </a:spcBef>
        <a:spcAft>
          <a:spcPct val="0"/>
        </a:spcAft>
        <a:defRPr sz="4800" b="1">
          <a:solidFill>
            <a:schemeClr val="bg1"/>
          </a:solidFill>
          <a:latin typeface="Arial Narrow" pitchFamily="34" charset="0"/>
        </a:defRPr>
      </a:lvl4pPr>
      <a:lvl5pPr algn="l" rtl="0" eaLnBrk="0" fontAlgn="base" hangingPunct="0">
        <a:lnSpc>
          <a:spcPct val="70000"/>
        </a:lnSpc>
        <a:spcBef>
          <a:spcPct val="0"/>
        </a:spcBef>
        <a:spcAft>
          <a:spcPct val="0"/>
        </a:spcAft>
        <a:defRPr sz="4800" b="1">
          <a:solidFill>
            <a:schemeClr val="bg1"/>
          </a:solidFill>
          <a:latin typeface="Arial Narrow" pitchFamily="34" charset="0"/>
        </a:defRPr>
      </a:lvl5pPr>
      <a:lvl6pPr marL="457200" algn="l" rtl="0" fontAlgn="base">
        <a:lnSpc>
          <a:spcPct val="70000"/>
        </a:lnSpc>
        <a:spcBef>
          <a:spcPct val="0"/>
        </a:spcBef>
        <a:spcAft>
          <a:spcPct val="0"/>
        </a:spcAft>
        <a:defRPr sz="4800" b="1">
          <a:solidFill>
            <a:schemeClr val="bg1"/>
          </a:solidFill>
          <a:latin typeface="Arial Narrow" pitchFamily="34" charset="0"/>
        </a:defRPr>
      </a:lvl6pPr>
      <a:lvl7pPr marL="914400" algn="l" rtl="0" fontAlgn="base">
        <a:lnSpc>
          <a:spcPct val="70000"/>
        </a:lnSpc>
        <a:spcBef>
          <a:spcPct val="0"/>
        </a:spcBef>
        <a:spcAft>
          <a:spcPct val="0"/>
        </a:spcAft>
        <a:defRPr sz="4800" b="1">
          <a:solidFill>
            <a:schemeClr val="bg1"/>
          </a:solidFill>
          <a:latin typeface="Arial Narrow" pitchFamily="34" charset="0"/>
        </a:defRPr>
      </a:lvl7pPr>
      <a:lvl8pPr marL="1371600" algn="l" rtl="0" fontAlgn="base">
        <a:lnSpc>
          <a:spcPct val="70000"/>
        </a:lnSpc>
        <a:spcBef>
          <a:spcPct val="0"/>
        </a:spcBef>
        <a:spcAft>
          <a:spcPct val="0"/>
        </a:spcAft>
        <a:defRPr sz="4800" b="1">
          <a:solidFill>
            <a:schemeClr val="bg1"/>
          </a:solidFill>
          <a:latin typeface="Arial Narrow" pitchFamily="34" charset="0"/>
        </a:defRPr>
      </a:lvl8pPr>
      <a:lvl9pPr marL="1828800" algn="l" rtl="0" fontAlgn="base">
        <a:lnSpc>
          <a:spcPct val="70000"/>
        </a:lnSpc>
        <a:spcBef>
          <a:spcPct val="0"/>
        </a:spcBef>
        <a:spcAft>
          <a:spcPct val="0"/>
        </a:spcAft>
        <a:defRPr sz="48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bg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6"/>
          <p:cNvSpPr>
            <a:spLocks noGrp="1" noChangeArrowheads="1"/>
          </p:cNvSpPr>
          <p:nvPr>
            <p:ph type="ctrTitle" sz="quarter"/>
          </p:nvPr>
        </p:nvSpPr>
        <p:spPr>
          <a:xfrm>
            <a:off x="539552" y="2545573"/>
            <a:ext cx="8604448" cy="1818289"/>
          </a:xfrm>
        </p:spPr>
        <p:txBody>
          <a:bodyPr wrap="square"/>
          <a:lstStyle/>
          <a:p>
            <a:pPr eaLnBrk="1" hangingPunct="1">
              <a:lnSpc>
                <a:spcPct val="150000"/>
              </a:lnSpc>
            </a:pPr>
            <a:br>
              <a:rPr lang="en-US" dirty="0"/>
            </a:br>
            <a:br>
              <a:rPr lang="en-US" dirty="0"/>
            </a:br>
            <a:br>
              <a:rPr lang="en-US" dirty="0"/>
            </a:br>
            <a:r>
              <a:rPr lang="en-US" dirty="0"/>
              <a:t>LARGE </a:t>
            </a:r>
            <a:r>
              <a:rPr lang="en-GB" sz="5400" dirty="0"/>
              <a:t>TRICS SAM Survey </a:t>
            </a:r>
            <a:br>
              <a:rPr lang="en-US" sz="6000" dirty="0">
                <a:latin typeface="+mn-lt"/>
              </a:rPr>
            </a:br>
            <a:r>
              <a:rPr lang="en-GB" sz="3200" b="0" dirty="0">
                <a:latin typeface="+mn-lt"/>
              </a:rPr>
              <a:t>Westfield, Shepherd’s Bush</a:t>
            </a:r>
            <a:endParaRPr lang="en-US" sz="3200" b="0" dirty="0">
              <a:latin typeface="+mn-lt"/>
            </a:endParaRPr>
          </a:p>
        </p:txBody>
      </p:sp>
      <p:sp>
        <p:nvSpPr>
          <p:cNvPr id="4101" name="Rectangle 7"/>
          <p:cNvSpPr>
            <a:spLocks noGrp="1" noChangeArrowheads="1"/>
          </p:cNvSpPr>
          <p:nvPr>
            <p:ph type="subTitle" sz="quarter" idx="1"/>
          </p:nvPr>
        </p:nvSpPr>
        <p:spPr>
          <a:xfrm>
            <a:off x="6155530" y="4185084"/>
            <a:ext cx="2664941" cy="1116124"/>
          </a:xfrm>
        </p:spPr>
        <p:txBody>
          <a:bodyPr/>
          <a:lstStyle/>
          <a:p>
            <a:pPr eaLnBrk="1" hangingPunct="1">
              <a:lnSpc>
                <a:spcPct val="150000"/>
              </a:lnSpc>
              <a:spcBef>
                <a:spcPts val="0"/>
              </a:spcBef>
            </a:pPr>
            <a:endParaRPr lang="en-US" dirty="0"/>
          </a:p>
          <a:p>
            <a:pPr eaLnBrk="1" hangingPunct="1">
              <a:lnSpc>
                <a:spcPct val="150000"/>
              </a:lnSpc>
              <a:spcBef>
                <a:spcPts val="0"/>
              </a:spcBef>
            </a:pPr>
            <a:endParaRPr lang="en-US" dirty="0"/>
          </a:p>
          <a:p>
            <a:pPr eaLnBrk="1" hangingPunct="1">
              <a:lnSpc>
                <a:spcPct val="150000"/>
              </a:lnSpc>
              <a:spcBef>
                <a:spcPts val="0"/>
              </a:spcBef>
            </a:pPr>
            <a:r>
              <a:rPr lang="en-US" dirty="0"/>
              <a:t>Marie Hancock</a:t>
            </a:r>
          </a:p>
        </p:txBody>
      </p:sp>
      <p:sp>
        <p:nvSpPr>
          <p:cNvPr id="5" name="Rectangle 7"/>
          <p:cNvSpPr>
            <a:spLocks noGrp="1" noChangeArrowheads="1"/>
          </p:cNvSpPr>
          <p:nvPr>
            <p:ph type="sldNum" sz="quarter" idx="11"/>
          </p:nvPr>
        </p:nvSpPr>
        <p:spPr/>
        <p:txBody>
          <a:bodyPr/>
          <a:lstStyle/>
          <a:p>
            <a:pPr>
              <a:defRPr/>
            </a:pPr>
            <a:fld id="{94D302E2-6D8E-4E5E-A270-026580EB7116}" type="slidenum">
              <a:rPr lang="en-US"/>
              <a:pPr>
                <a:defRPr/>
              </a:pPr>
              <a:t>1</a:t>
            </a:fld>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The approach </a:t>
            </a:r>
          </a:p>
        </p:txBody>
      </p:sp>
      <p:sp>
        <p:nvSpPr>
          <p:cNvPr id="5125" name="Rectangle 3"/>
          <p:cNvSpPr>
            <a:spLocks noGrp="1" noChangeArrowheads="1"/>
          </p:cNvSpPr>
          <p:nvPr>
            <p:ph type="subTitle" sz="quarter" idx="1"/>
          </p:nvPr>
        </p:nvSpPr>
        <p:spPr>
          <a:xfrm>
            <a:off x="979075" y="2096852"/>
            <a:ext cx="7164796" cy="3456360"/>
          </a:xfrm>
        </p:spPr>
        <p:txBody>
          <a:bodyPr/>
          <a:lstStyle/>
          <a:p>
            <a:pPr marL="342900" indent="-342900" eaLnBrk="1" hangingPunct="1">
              <a:lnSpc>
                <a:spcPct val="150000"/>
              </a:lnSpc>
              <a:spcBef>
                <a:spcPts val="0"/>
              </a:spcBef>
              <a:buFont typeface="Arial" panose="020B0604020202020204" pitchFamily="34" charset="0"/>
              <a:buChar char="•"/>
            </a:pPr>
            <a:r>
              <a:rPr lang="en-US" dirty="0"/>
              <a:t>Concentrated resources at the main accesses</a:t>
            </a:r>
          </a:p>
          <a:p>
            <a:pPr marL="342900" indent="-342900" eaLnBrk="1" hangingPunct="1">
              <a:lnSpc>
                <a:spcPct val="150000"/>
              </a:lnSpc>
              <a:spcBef>
                <a:spcPts val="0"/>
              </a:spcBef>
              <a:buFont typeface="Arial" panose="020B0604020202020204" pitchFamily="34" charset="0"/>
              <a:buChar char="•"/>
            </a:pPr>
            <a:r>
              <a:rPr lang="en-US" dirty="0"/>
              <a:t>Surveys on two Saturdays</a:t>
            </a:r>
          </a:p>
          <a:p>
            <a:pPr marL="1085850" lvl="1" indent="-342900" eaLnBrk="1" hangingPunct="1">
              <a:lnSpc>
                <a:spcPct val="150000"/>
              </a:lnSpc>
              <a:spcBef>
                <a:spcPts val="0"/>
              </a:spcBef>
              <a:buFont typeface="Arial" panose="020B0604020202020204" pitchFamily="34" charset="0"/>
              <a:buChar char="•"/>
            </a:pPr>
            <a:r>
              <a:rPr lang="en-US" sz="2400" dirty="0">
                <a:solidFill>
                  <a:schemeClr val="bg1"/>
                </a:solidFill>
              </a:rPr>
              <a:t>One Saturday for vehicles only</a:t>
            </a:r>
          </a:p>
          <a:p>
            <a:pPr marL="1085850" lvl="1" indent="-342900" eaLnBrk="1" hangingPunct="1">
              <a:lnSpc>
                <a:spcPct val="150000"/>
              </a:lnSpc>
              <a:spcBef>
                <a:spcPts val="0"/>
              </a:spcBef>
              <a:buFont typeface="Arial" panose="020B0604020202020204" pitchFamily="34" charset="0"/>
              <a:buChar char="•"/>
            </a:pPr>
            <a:r>
              <a:rPr lang="en-US" sz="2400" dirty="0">
                <a:solidFill>
                  <a:schemeClr val="bg1"/>
                </a:solidFill>
              </a:rPr>
              <a:t>One Saturday for people on foot</a:t>
            </a:r>
          </a:p>
          <a:p>
            <a:pPr marL="342900" lvl="1" indent="-342900" eaLnBrk="1" hangingPunct="1">
              <a:lnSpc>
                <a:spcPct val="150000"/>
              </a:lnSpc>
              <a:spcBef>
                <a:spcPts val="0"/>
              </a:spcBef>
              <a:buFont typeface="Arial" panose="020B0604020202020204" pitchFamily="34" charset="0"/>
              <a:buChar char="•"/>
            </a:pPr>
            <a:r>
              <a:rPr lang="en-US" sz="2400" dirty="0">
                <a:solidFill>
                  <a:schemeClr val="bg1"/>
                </a:solidFill>
                <a:ea typeface="+mn-ea"/>
                <a:cs typeface="+mn-cs"/>
              </a:rPr>
              <a:t>Head Counts by video</a:t>
            </a:r>
          </a:p>
          <a:p>
            <a:pPr marL="1085850" lvl="1" indent="-342900" eaLnBrk="1" hangingPunct="1">
              <a:lnSpc>
                <a:spcPct val="150000"/>
              </a:lnSpc>
              <a:spcBef>
                <a:spcPts val="0"/>
              </a:spcBef>
              <a:buFont typeface="Arial" panose="020B0604020202020204" pitchFamily="34" charset="0"/>
              <a:buChar char="•"/>
            </a:pPr>
            <a:endParaRPr lang="en-US" sz="2400" dirty="0">
              <a:solidFill>
                <a:schemeClr val="bg1"/>
              </a:solidFill>
            </a:endParaRPr>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extLst>
      <p:ext uri="{BB962C8B-B14F-4D97-AF65-F5344CB8AC3E}">
        <p14:creationId xmlns:p14="http://schemas.microsoft.com/office/powerpoint/2010/main" val="25415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The survey days</a:t>
            </a:r>
          </a:p>
        </p:txBody>
      </p:sp>
      <p:sp>
        <p:nvSpPr>
          <p:cNvPr id="5125" name="Rectangle 3"/>
          <p:cNvSpPr>
            <a:spLocks noGrp="1" noChangeArrowheads="1"/>
          </p:cNvSpPr>
          <p:nvPr>
            <p:ph type="subTitle" sz="quarter" idx="1"/>
          </p:nvPr>
        </p:nvSpPr>
        <p:spPr>
          <a:xfrm>
            <a:off x="179512" y="1761327"/>
            <a:ext cx="2110535" cy="3791909"/>
          </a:xfrm>
        </p:spPr>
        <p:txBody>
          <a:bodyPr/>
          <a:lstStyle/>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
        <p:nvSpPr>
          <p:cNvPr id="8" name="Rectangle 3"/>
          <p:cNvSpPr txBox="1">
            <a:spLocks noChangeArrowheads="1"/>
          </p:cNvSpPr>
          <p:nvPr/>
        </p:nvSpPr>
        <p:spPr bwMode="auto">
          <a:xfrm>
            <a:off x="323528" y="1694253"/>
            <a:ext cx="6588732" cy="3246915"/>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bg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9pPr>
          </a:lstStyle>
          <a:p>
            <a:pPr marL="342900" indent="-342900" eaLnBrk="1" hangingPunct="1">
              <a:lnSpc>
                <a:spcPct val="150000"/>
              </a:lnSpc>
              <a:spcBef>
                <a:spcPts val="0"/>
              </a:spcBef>
              <a:buFont typeface="Arial" panose="020B0604020202020204" pitchFamily="34" charset="0"/>
              <a:buChar char="•"/>
            </a:pPr>
            <a:r>
              <a:rPr lang="en-US" kern="0" dirty="0"/>
              <a:t>The days were very long and very busy</a:t>
            </a:r>
            <a:endParaRPr lang="en-US" dirty="0"/>
          </a:p>
          <a:p>
            <a:pPr marL="342900" indent="-342900" eaLnBrk="1" hangingPunct="1">
              <a:lnSpc>
                <a:spcPct val="150000"/>
              </a:lnSpc>
              <a:spcBef>
                <a:spcPts val="0"/>
              </a:spcBef>
              <a:buFont typeface="Arial" panose="020B0604020202020204" pitchFamily="34" charset="0"/>
              <a:buChar char="•"/>
            </a:pPr>
            <a:r>
              <a:rPr lang="en-US" dirty="0"/>
              <a:t>78,000 trips to the site</a:t>
            </a:r>
          </a:p>
          <a:p>
            <a:pPr marL="342900" indent="-342900" eaLnBrk="1" hangingPunct="1">
              <a:lnSpc>
                <a:spcPct val="150000"/>
              </a:lnSpc>
              <a:spcBef>
                <a:spcPts val="0"/>
              </a:spcBef>
              <a:buFont typeface="Arial" panose="020B0604020202020204" pitchFamily="34" charset="0"/>
              <a:buChar char="•"/>
            </a:pPr>
            <a:r>
              <a:rPr lang="en-US" dirty="0"/>
              <a:t>20,000 people arrived by private car</a:t>
            </a:r>
          </a:p>
          <a:p>
            <a:pPr marL="342900" indent="-342900" eaLnBrk="1" hangingPunct="1">
              <a:lnSpc>
                <a:spcPct val="150000"/>
              </a:lnSpc>
              <a:spcBef>
                <a:spcPts val="0"/>
              </a:spcBef>
              <a:buFont typeface="Arial" panose="020B0604020202020204" pitchFamily="34" charset="0"/>
              <a:buChar char="•"/>
            </a:pPr>
            <a:r>
              <a:rPr lang="en-US" dirty="0"/>
              <a:t>19,000 by tube</a:t>
            </a:r>
          </a:p>
          <a:p>
            <a:pPr marL="342900" indent="-342900" eaLnBrk="1" hangingPunct="1">
              <a:lnSpc>
                <a:spcPct val="150000"/>
              </a:lnSpc>
              <a:spcBef>
                <a:spcPts val="0"/>
              </a:spcBef>
              <a:buFont typeface="Arial" panose="020B0604020202020204" pitchFamily="34" charset="0"/>
              <a:buChar char="•"/>
            </a:pPr>
            <a:r>
              <a:rPr lang="en-US" dirty="0"/>
              <a:t>150 deliveries</a:t>
            </a:r>
          </a:p>
          <a:p>
            <a:pPr marL="342900" indent="-342900" eaLnBrk="1" hangingPunct="1">
              <a:lnSpc>
                <a:spcPct val="150000"/>
              </a:lnSpc>
              <a:spcBef>
                <a:spcPts val="0"/>
              </a:spcBef>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4A44AA5-F45C-4485-8157-887558AE3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388" y="3521727"/>
            <a:ext cx="5616116" cy="3160505"/>
          </a:xfrm>
          <a:prstGeom prst="rect">
            <a:avLst/>
          </a:prstGeom>
        </p:spPr>
      </p:pic>
    </p:spTree>
    <p:extLst>
      <p:ext uri="{BB962C8B-B14F-4D97-AF65-F5344CB8AC3E}">
        <p14:creationId xmlns:p14="http://schemas.microsoft.com/office/powerpoint/2010/main" val="285737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The survey days</a:t>
            </a:r>
          </a:p>
        </p:txBody>
      </p:sp>
      <p:sp>
        <p:nvSpPr>
          <p:cNvPr id="5125" name="Rectangle 3"/>
          <p:cNvSpPr>
            <a:spLocks noGrp="1" noChangeArrowheads="1"/>
          </p:cNvSpPr>
          <p:nvPr>
            <p:ph type="subTitle" sz="quarter" idx="1"/>
          </p:nvPr>
        </p:nvSpPr>
        <p:spPr>
          <a:xfrm>
            <a:off x="179512" y="1761327"/>
            <a:ext cx="2110535" cy="3791909"/>
          </a:xfrm>
        </p:spPr>
        <p:txBody>
          <a:bodyPr/>
          <a:lstStyle/>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
        <p:nvSpPr>
          <p:cNvPr id="8" name="Rectangle 3"/>
          <p:cNvSpPr txBox="1">
            <a:spLocks noChangeArrowheads="1"/>
          </p:cNvSpPr>
          <p:nvPr/>
        </p:nvSpPr>
        <p:spPr bwMode="auto">
          <a:xfrm>
            <a:off x="323528" y="1755051"/>
            <a:ext cx="8136904" cy="3246915"/>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lvl1pPr marL="0" indent="0" algn="l" rtl="0" eaLnBrk="0" fontAlgn="base" hangingPunct="0">
              <a:spcBef>
                <a:spcPct val="20000"/>
              </a:spcBef>
              <a:spcAft>
                <a:spcPct val="0"/>
              </a:spcAft>
              <a:buClr>
                <a:schemeClr val="bg1"/>
              </a:buClr>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bg1"/>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1"/>
              </a:buClr>
              <a:buFont typeface="Wingdings" pitchFamily="2" charset="2"/>
              <a:buChar char="§"/>
              <a:defRPr sz="2000">
                <a:solidFill>
                  <a:schemeClr val="tx1"/>
                </a:solidFill>
                <a:latin typeface="+mn-lt"/>
              </a:defRPr>
            </a:lvl9pPr>
          </a:lstStyle>
          <a:p>
            <a:pPr marL="342900" indent="-342900" eaLnBrk="1" hangingPunct="1">
              <a:lnSpc>
                <a:spcPct val="150000"/>
              </a:lnSpc>
              <a:spcBef>
                <a:spcPts val="0"/>
              </a:spcBef>
              <a:buFont typeface="Arial" panose="020B0604020202020204" pitchFamily="34" charset="0"/>
              <a:buChar char="•"/>
            </a:pPr>
            <a:r>
              <a:rPr lang="en-US" kern="0" dirty="0"/>
              <a:t>At the busiest access, 37,000 people entered.</a:t>
            </a:r>
            <a:endParaRPr lang="en-US" dirty="0"/>
          </a:p>
          <a:p>
            <a:pPr marL="342900" indent="-342900" eaLnBrk="1" hangingPunct="1">
              <a:lnSpc>
                <a:spcPct val="150000"/>
              </a:lnSpc>
              <a:spcBef>
                <a:spcPts val="0"/>
              </a:spcBef>
              <a:buFont typeface="Arial" panose="020B0604020202020204" pitchFamily="34" charset="0"/>
              <a:buChar char="•"/>
            </a:pPr>
            <a:r>
              <a:rPr lang="en-US" dirty="0"/>
              <a:t>Five to six staff working at any time, as well as a video head count.</a:t>
            </a:r>
          </a:p>
          <a:p>
            <a:pPr marL="342900" indent="-342900" eaLnBrk="1" hangingPunct="1">
              <a:lnSpc>
                <a:spcPct val="150000"/>
              </a:lnSpc>
              <a:spcBef>
                <a:spcPts val="0"/>
              </a:spcBef>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E4A44AA5-F45C-4485-8157-887558AE3A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882" y="3305383"/>
            <a:ext cx="5616116" cy="3160505"/>
          </a:xfrm>
          <a:prstGeom prst="rect">
            <a:avLst/>
          </a:prstGeom>
        </p:spPr>
      </p:pic>
    </p:spTree>
    <p:extLst>
      <p:ext uri="{BB962C8B-B14F-4D97-AF65-F5344CB8AC3E}">
        <p14:creationId xmlns:p14="http://schemas.microsoft.com/office/powerpoint/2010/main" val="61263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Some results</a:t>
            </a:r>
          </a:p>
        </p:txBody>
      </p:sp>
      <p:sp>
        <p:nvSpPr>
          <p:cNvPr id="5125" name="Rectangle 3"/>
          <p:cNvSpPr>
            <a:spLocks noGrp="1" noChangeArrowheads="1"/>
          </p:cNvSpPr>
          <p:nvPr>
            <p:ph type="subTitle" sz="quarter" idx="1"/>
          </p:nvPr>
        </p:nvSpPr>
        <p:spPr>
          <a:xfrm>
            <a:off x="791580" y="1761326"/>
            <a:ext cx="7668852" cy="4115945"/>
          </a:xfrm>
        </p:spPr>
        <p:txBody>
          <a:bodyPr/>
          <a:lstStyle/>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pic>
        <p:nvPicPr>
          <p:cNvPr id="3" name="Picture 2"/>
          <p:cNvPicPr>
            <a:picLocks noChangeAspect="1"/>
          </p:cNvPicPr>
          <p:nvPr/>
        </p:nvPicPr>
        <p:blipFill>
          <a:blip r:embed="rId4"/>
          <a:stretch>
            <a:fillRect/>
          </a:stretch>
        </p:blipFill>
        <p:spPr>
          <a:xfrm>
            <a:off x="1183700" y="2131032"/>
            <a:ext cx="6272543" cy="3760839"/>
          </a:xfrm>
          <a:prstGeom prst="rect">
            <a:avLst/>
          </a:prstGeom>
        </p:spPr>
      </p:pic>
    </p:spTree>
    <p:extLst>
      <p:ext uri="{BB962C8B-B14F-4D97-AF65-F5344CB8AC3E}">
        <p14:creationId xmlns:p14="http://schemas.microsoft.com/office/powerpoint/2010/main" val="101153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Some results</a:t>
            </a:r>
          </a:p>
        </p:txBody>
      </p:sp>
      <p:sp>
        <p:nvSpPr>
          <p:cNvPr id="5125" name="Rectangle 3"/>
          <p:cNvSpPr>
            <a:spLocks noGrp="1" noChangeArrowheads="1"/>
          </p:cNvSpPr>
          <p:nvPr>
            <p:ph type="subTitle" sz="quarter" idx="1"/>
          </p:nvPr>
        </p:nvSpPr>
        <p:spPr>
          <a:xfrm>
            <a:off x="791580" y="1761326"/>
            <a:ext cx="7668852" cy="4115945"/>
          </a:xfrm>
        </p:spPr>
        <p:txBody>
          <a:bodyPr/>
          <a:lstStyle/>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pic>
        <p:nvPicPr>
          <p:cNvPr id="4" name="Picture 3"/>
          <p:cNvPicPr>
            <a:picLocks noChangeAspect="1"/>
          </p:cNvPicPr>
          <p:nvPr/>
        </p:nvPicPr>
        <p:blipFill>
          <a:blip r:embed="rId4"/>
          <a:stretch>
            <a:fillRect/>
          </a:stretch>
        </p:blipFill>
        <p:spPr>
          <a:xfrm>
            <a:off x="953772" y="1495788"/>
            <a:ext cx="6696744" cy="4744604"/>
          </a:xfrm>
          <a:prstGeom prst="rect">
            <a:avLst/>
          </a:prstGeom>
        </p:spPr>
      </p:pic>
    </p:spTree>
    <p:extLst>
      <p:ext uri="{BB962C8B-B14F-4D97-AF65-F5344CB8AC3E}">
        <p14:creationId xmlns:p14="http://schemas.microsoft.com/office/powerpoint/2010/main" val="140977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Some results</a:t>
            </a:r>
          </a:p>
        </p:txBody>
      </p:sp>
      <p:sp>
        <p:nvSpPr>
          <p:cNvPr id="5125" name="Rectangle 3"/>
          <p:cNvSpPr>
            <a:spLocks noGrp="1" noChangeArrowheads="1"/>
          </p:cNvSpPr>
          <p:nvPr>
            <p:ph type="subTitle" sz="quarter" idx="1"/>
          </p:nvPr>
        </p:nvSpPr>
        <p:spPr>
          <a:xfrm>
            <a:off x="1043608" y="1761326"/>
            <a:ext cx="7164796" cy="3791909"/>
          </a:xfrm>
        </p:spPr>
        <p:txBody>
          <a:bodyPr/>
          <a:lstStyle/>
          <a:p>
            <a:pPr marL="342900" indent="-342900" eaLnBrk="1" hangingPunct="1">
              <a:lnSpc>
                <a:spcPct val="150000"/>
              </a:lnSpc>
              <a:spcBef>
                <a:spcPts val="0"/>
              </a:spcBef>
              <a:buFont typeface="Arial" panose="020B0604020202020204" pitchFamily="34" charset="0"/>
              <a:buChar char="•"/>
            </a:pPr>
            <a:r>
              <a:rPr lang="en-US" dirty="0"/>
              <a:t>100% observation rate for on-site vehicular traffic</a:t>
            </a:r>
          </a:p>
          <a:p>
            <a:pPr marL="342900" indent="-342900" eaLnBrk="1" hangingPunct="1">
              <a:lnSpc>
                <a:spcPct val="150000"/>
              </a:lnSpc>
              <a:spcBef>
                <a:spcPts val="0"/>
              </a:spcBef>
              <a:buFont typeface="Arial" panose="020B0604020202020204" pitchFamily="34" charset="0"/>
              <a:buChar char="•"/>
            </a:pPr>
            <a:r>
              <a:rPr lang="en-US" dirty="0"/>
              <a:t>Near 100% observation rate for people arriving on foot.</a:t>
            </a:r>
          </a:p>
          <a:p>
            <a:pPr marL="342900" indent="-342900" eaLnBrk="1" hangingPunct="1">
              <a:lnSpc>
                <a:spcPct val="150000"/>
              </a:lnSpc>
              <a:spcBef>
                <a:spcPts val="0"/>
              </a:spcBef>
              <a:buFont typeface="Arial" panose="020B0604020202020204" pitchFamily="34" charset="0"/>
              <a:buChar char="•"/>
            </a:pPr>
            <a:r>
              <a:rPr lang="en-US" dirty="0"/>
              <a:t>Interview rate of around 30% at the main accesses (nearly 18,000 interviews). </a:t>
            </a:r>
          </a:p>
          <a:p>
            <a:pPr marL="342900" indent="-342900" eaLnBrk="1" hangingPunct="1">
              <a:lnSpc>
                <a:spcPct val="150000"/>
              </a:lnSpc>
              <a:spcBef>
                <a:spcPts val="0"/>
              </a:spcBef>
              <a:buFont typeface="Arial" panose="020B0604020202020204" pitchFamily="34" charset="0"/>
              <a:buChar char="•"/>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extLst>
      <p:ext uri="{BB962C8B-B14F-4D97-AF65-F5344CB8AC3E}">
        <p14:creationId xmlns:p14="http://schemas.microsoft.com/office/powerpoint/2010/main" val="306135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To finish</a:t>
            </a:r>
          </a:p>
        </p:txBody>
      </p:sp>
      <p:sp>
        <p:nvSpPr>
          <p:cNvPr id="5125" name="Rectangle 3"/>
          <p:cNvSpPr>
            <a:spLocks noGrp="1" noChangeArrowheads="1"/>
          </p:cNvSpPr>
          <p:nvPr>
            <p:ph type="subTitle" sz="quarter" idx="1"/>
          </p:nvPr>
        </p:nvSpPr>
        <p:spPr>
          <a:xfrm>
            <a:off x="979075" y="1981149"/>
            <a:ext cx="7164796" cy="3141632"/>
          </a:xfrm>
        </p:spPr>
        <p:txBody>
          <a:bodyPr/>
          <a:lstStyle/>
          <a:p>
            <a:pPr marL="342900" indent="-342900" eaLnBrk="1" hangingPunct="1">
              <a:lnSpc>
                <a:spcPct val="150000"/>
              </a:lnSpc>
              <a:spcBef>
                <a:spcPts val="0"/>
              </a:spcBef>
              <a:buFont typeface="Arial" panose="020B0604020202020204" pitchFamily="34" charset="0"/>
              <a:buChar char="•"/>
            </a:pPr>
            <a:r>
              <a:rPr lang="en-US" dirty="0"/>
              <a:t>Data uploaded into TRICS using the new upload facility.</a:t>
            </a:r>
          </a:p>
          <a:p>
            <a:pPr marL="342900" indent="-342900" eaLnBrk="1" hangingPunct="1">
              <a:lnSpc>
                <a:spcPct val="150000"/>
              </a:lnSpc>
              <a:spcBef>
                <a:spcPts val="0"/>
              </a:spcBef>
              <a:buFont typeface="Arial" panose="020B0604020202020204" pitchFamily="34" charset="0"/>
              <a:buChar char="•"/>
            </a:pPr>
            <a:r>
              <a:rPr lang="en-US" dirty="0"/>
              <a:t>TRICS proved that it can cope technically with flows of 4 and 5 significant figures. </a:t>
            </a:r>
          </a:p>
          <a:p>
            <a:pPr marL="342900" indent="-342900" eaLnBrk="1" hangingPunct="1">
              <a:lnSpc>
                <a:spcPct val="150000"/>
              </a:lnSpc>
              <a:spcBef>
                <a:spcPts val="0"/>
              </a:spcBef>
              <a:buFont typeface="Arial" panose="020B0604020202020204" pitchFamily="34" charset="0"/>
              <a:buChar char="•"/>
            </a:pPr>
            <a:r>
              <a:rPr lang="en-US" dirty="0"/>
              <a:t>TRICS proved it can modify its methodology for efficiency and practicality for large surveys.  </a:t>
            </a:r>
          </a:p>
          <a:p>
            <a:pPr marL="342900" indent="-342900" eaLnBrk="1" hangingPunct="1">
              <a:lnSpc>
                <a:spcPct val="150000"/>
              </a:lnSpc>
              <a:spcBef>
                <a:spcPts val="0"/>
              </a:spcBef>
              <a:buFont typeface="Arial" panose="020B0604020202020204" pitchFamily="34" charset="0"/>
              <a:buChar char="•"/>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16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extLst>
      <p:ext uri="{BB962C8B-B14F-4D97-AF65-F5344CB8AC3E}">
        <p14:creationId xmlns:p14="http://schemas.microsoft.com/office/powerpoint/2010/main" val="306097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3275595" cy="970310"/>
          </a:xfrm>
        </p:spPr>
        <p:txBody>
          <a:bodyPr/>
          <a:lstStyle/>
          <a:p>
            <a:pPr eaLnBrk="1" hangingPunct="1">
              <a:lnSpc>
                <a:spcPct val="150000"/>
              </a:lnSpc>
            </a:pPr>
            <a:r>
              <a:rPr lang="en-US" sz="5400" dirty="0">
                <a:latin typeface="+mn-lt"/>
              </a:rPr>
              <a:t>Outline</a:t>
            </a:r>
          </a:p>
        </p:txBody>
      </p:sp>
      <p:sp>
        <p:nvSpPr>
          <p:cNvPr id="5125" name="Rectangle 3"/>
          <p:cNvSpPr>
            <a:spLocks noGrp="1" noChangeArrowheads="1"/>
          </p:cNvSpPr>
          <p:nvPr>
            <p:ph type="subTitle" sz="quarter" idx="1"/>
          </p:nvPr>
        </p:nvSpPr>
        <p:spPr>
          <a:xfrm>
            <a:off x="1043608" y="1761326"/>
            <a:ext cx="7164796" cy="3791909"/>
          </a:xfrm>
        </p:spPr>
        <p:txBody>
          <a:bodyPr/>
          <a:lstStyle/>
          <a:p>
            <a:pPr marL="457200" indent="-457200" eaLnBrk="1" hangingPunct="1">
              <a:lnSpc>
                <a:spcPct val="150000"/>
              </a:lnSpc>
              <a:spcBef>
                <a:spcPts val="0"/>
              </a:spcBef>
              <a:buFont typeface="+mj-lt"/>
              <a:buAutoNum type="arabicPeriod"/>
            </a:pPr>
            <a:r>
              <a:rPr lang="en-US" dirty="0"/>
              <a:t>The Site</a:t>
            </a:r>
          </a:p>
          <a:p>
            <a:pPr marL="457200" indent="-457200" eaLnBrk="1" hangingPunct="1">
              <a:lnSpc>
                <a:spcPct val="150000"/>
              </a:lnSpc>
              <a:spcBef>
                <a:spcPts val="0"/>
              </a:spcBef>
              <a:buFont typeface="+mj-lt"/>
              <a:buAutoNum type="arabicPeriod"/>
            </a:pPr>
            <a:r>
              <a:rPr lang="en-US" dirty="0"/>
              <a:t>Survey Methodology</a:t>
            </a:r>
          </a:p>
          <a:p>
            <a:pPr marL="457200" indent="-457200" eaLnBrk="1" hangingPunct="1">
              <a:lnSpc>
                <a:spcPct val="150000"/>
              </a:lnSpc>
              <a:spcBef>
                <a:spcPts val="0"/>
              </a:spcBef>
              <a:buFont typeface="+mj-lt"/>
              <a:buAutoNum type="arabicPeriod"/>
            </a:pPr>
            <a:r>
              <a:rPr lang="en-US" dirty="0"/>
              <a:t>Results</a:t>
            </a:r>
          </a:p>
          <a:p>
            <a:pPr eaLnBrk="1" hangingPunct="1">
              <a:lnSpc>
                <a:spcPct val="150000"/>
              </a:lnSpc>
              <a:spcBef>
                <a:spcPts val="0"/>
              </a:spcBef>
            </a:pPr>
            <a:endParaRPr lang="en-US" sz="2000" b="1" i="1"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
        <p:nvSpPr>
          <p:cNvPr id="6149" name="Rectangle 3"/>
          <p:cNvSpPr>
            <a:spLocks noGrp="1" noChangeArrowheads="1"/>
          </p:cNvSpPr>
          <p:nvPr>
            <p:ph idx="1"/>
          </p:nvPr>
        </p:nvSpPr>
        <p:spPr>
          <a:xfrm>
            <a:off x="539552" y="1694250"/>
            <a:ext cx="8244916" cy="4939105"/>
          </a:xfrm>
        </p:spPr>
        <p:txBody>
          <a:bodyPr/>
          <a:lstStyle/>
          <a:p>
            <a:pPr lvl="1" eaLnBrk="1" hangingPunct="1">
              <a:buFont typeface="Arial" panose="020B0604020202020204" pitchFamily="34" charset="0"/>
              <a:buChar char="•"/>
            </a:pPr>
            <a:endParaRPr lang="en-GB" sz="1800" dirty="0">
              <a:solidFill>
                <a:schemeClr val="bg1"/>
              </a:solidFill>
            </a:endParaRPr>
          </a:p>
          <a:p>
            <a:pPr lvl="2" eaLnBrk="1" hangingPunct="1">
              <a:spcBef>
                <a:spcPts val="1200"/>
              </a:spcBef>
              <a:buFont typeface="Arial" panose="020B0604020202020204" pitchFamily="34" charset="0"/>
              <a:buChar char="•"/>
            </a:pPr>
            <a:r>
              <a:rPr lang="en-GB" dirty="0">
                <a:solidFill>
                  <a:schemeClr val="bg1"/>
                </a:solidFill>
              </a:rPr>
              <a:t>Originally opened in 2008</a:t>
            </a:r>
          </a:p>
          <a:p>
            <a:pPr lvl="2" eaLnBrk="1" hangingPunct="1">
              <a:spcBef>
                <a:spcPts val="1200"/>
              </a:spcBef>
              <a:buFont typeface="Arial" panose="020B0604020202020204" pitchFamily="34" charset="0"/>
              <a:buChar char="•"/>
            </a:pPr>
            <a:r>
              <a:rPr lang="en-GB" dirty="0">
                <a:solidFill>
                  <a:schemeClr val="bg1"/>
                </a:solidFill>
              </a:rPr>
              <a:t>Site to be extended to include more retail and residential</a:t>
            </a:r>
          </a:p>
          <a:p>
            <a:pPr lvl="2" eaLnBrk="1" hangingPunct="1">
              <a:spcBef>
                <a:spcPts val="1200"/>
              </a:spcBef>
              <a:buFont typeface="Arial" panose="020B0604020202020204" pitchFamily="34" charset="0"/>
              <a:buChar char="•"/>
            </a:pPr>
            <a:r>
              <a:rPr lang="en-GB" dirty="0">
                <a:solidFill>
                  <a:schemeClr val="bg1"/>
                </a:solidFill>
              </a:rPr>
              <a:t>Travel Plan requirement</a:t>
            </a:r>
          </a:p>
          <a:p>
            <a:pPr lvl="2" eaLnBrk="1" hangingPunct="1">
              <a:spcBef>
                <a:spcPts val="1200"/>
              </a:spcBef>
              <a:buFont typeface="Arial" panose="020B0604020202020204" pitchFamily="34" charset="0"/>
              <a:buChar char="•"/>
            </a:pPr>
            <a:r>
              <a:rPr lang="en-GB" dirty="0">
                <a:solidFill>
                  <a:schemeClr val="bg1"/>
                </a:solidFill>
              </a:rPr>
              <a:t>Monitoring surveys</a:t>
            </a:r>
          </a:p>
        </p:txBody>
      </p:sp>
      <p:sp>
        <p:nvSpPr>
          <p:cNvPr id="6146" name="Footer Placeholder 3"/>
          <p:cNvSpPr>
            <a:spLocks noGrp="1"/>
          </p:cNvSpPr>
          <p:nvPr>
            <p:ph type="ftr" sz="quarter" idx="10"/>
          </p:nvPr>
        </p:nvSpPr>
        <p:spPr>
          <a:xfrm>
            <a:off x="7142608" y="304095"/>
            <a:ext cx="1980717" cy="277156"/>
          </a:xfrm>
          <a:noFill/>
        </p:spPr>
        <p:txBody>
          <a:body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96B8AA11-93B9-49FD-86D1-DFCBE7210EB4}" type="slidenum">
              <a:rPr lang="en-US">
                <a:solidFill>
                  <a:srgbClr val="000000"/>
                </a:solidFill>
              </a:rPr>
              <a:pPr>
                <a:defRPr/>
              </a:pPr>
              <a:t>3</a:t>
            </a:fld>
            <a:endParaRPr lang="en-US">
              <a:solidFill>
                <a:srgbClr val="000000"/>
              </a:solidFill>
            </a:endParaRPr>
          </a:p>
        </p:txBody>
      </p:sp>
      <p:sp>
        <p:nvSpPr>
          <p:cNvPr id="8" name="Rectangle 2"/>
          <p:cNvSpPr txBox="1">
            <a:spLocks noChangeArrowheads="1"/>
          </p:cNvSpPr>
          <p:nvPr/>
        </p:nvSpPr>
        <p:spPr bwMode="auto">
          <a:xfrm>
            <a:off x="179512" y="578514"/>
            <a:ext cx="6408711" cy="97031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bg1"/>
                </a:solidFill>
                <a:latin typeface="+mj-lt"/>
                <a:ea typeface="+mj-ea"/>
                <a:cs typeface="+mj-cs"/>
              </a:defRPr>
            </a:lvl1pPr>
            <a:lvl2pPr algn="l" rtl="0" eaLnBrk="0" fontAlgn="base" hangingPunct="0">
              <a:lnSpc>
                <a:spcPct val="70000"/>
              </a:lnSpc>
              <a:spcBef>
                <a:spcPct val="0"/>
              </a:spcBef>
              <a:spcAft>
                <a:spcPct val="0"/>
              </a:spcAft>
              <a:defRPr sz="4800" b="1">
                <a:solidFill>
                  <a:schemeClr val="bg1"/>
                </a:solidFill>
                <a:latin typeface="Arial Narrow" pitchFamily="34" charset="0"/>
              </a:defRPr>
            </a:lvl2pPr>
            <a:lvl3pPr algn="l" rtl="0" eaLnBrk="0" fontAlgn="base" hangingPunct="0">
              <a:lnSpc>
                <a:spcPct val="70000"/>
              </a:lnSpc>
              <a:spcBef>
                <a:spcPct val="0"/>
              </a:spcBef>
              <a:spcAft>
                <a:spcPct val="0"/>
              </a:spcAft>
              <a:defRPr sz="4800" b="1">
                <a:solidFill>
                  <a:schemeClr val="bg1"/>
                </a:solidFill>
                <a:latin typeface="Arial Narrow" pitchFamily="34" charset="0"/>
              </a:defRPr>
            </a:lvl3pPr>
            <a:lvl4pPr algn="l" rtl="0" eaLnBrk="0" fontAlgn="base" hangingPunct="0">
              <a:lnSpc>
                <a:spcPct val="70000"/>
              </a:lnSpc>
              <a:spcBef>
                <a:spcPct val="0"/>
              </a:spcBef>
              <a:spcAft>
                <a:spcPct val="0"/>
              </a:spcAft>
              <a:defRPr sz="4800" b="1">
                <a:solidFill>
                  <a:schemeClr val="bg1"/>
                </a:solidFill>
                <a:latin typeface="Arial Narrow" pitchFamily="34" charset="0"/>
              </a:defRPr>
            </a:lvl4pPr>
            <a:lvl5pPr algn="l" rtl="0" eaLnBrk="0" fontAlgn="base" hangingPunct="0">
              <a:lnSpc>
                <a:spcPct val="70000"/>
              </a:lnSpc>
              <a:spcBef>
                <a:spcPct val="0"/>
              </a:spcBef>
              <a:spcAft>
                <a:spcPct val="0"/>
              </a:spcAft>
              <a:defRPr sz="4800" b="1">
                <a:solidFill>
                  <a:schemeClr val="bg1"/>
                </a:solidFill>
                <a:latin typeface="Arial Narrow" pitchFamily="34" charset="0"/>
              </a:defRPr>
            </a:lvl5pPr>
            <a:lvl6pPr marL="457200" algn="l" rtl="0" fontAlgn="base">
              <a:lnSpc>
                <a:spcPct val="70000"/>
              </a:lnSpc>
              <a:spcBef>
                <a:spcPct val="0"/>
              </a:spcBef>
              <a:spcAft>
                <a:spcPct val="0"/>
              </a:spcAft>
              <a:defRPr sz="4800" b="1">
                <a:solidFill>
                  <a:schemeClr val="bg1"/>
                </a:solidFill>
                <a:latin typeface="Arial Narrow" pitchFamily="34" charset="0"/>
              </a:defRPr>
            </a:lvl6pPr>
            <a:lvl7pPr marL="914400" algn="l" rtl="0" fontAlgn="base">
              <a:lnSpc>
                <a:spcPct val="70000"/>
              </a:lnSpc>
              <a:spcBef>
                <a:spcPct val="0"/>
              </a:spcBef>
              <a:spcAft>
                <a:spcPct val="0"/>
              </a:spcAft>
              <a:defRPr sz="4800" b="1">
                <a:solidFill>
                  <a:schemeClr val="bg1"/>
                </a:solidFill>
                <a:latin typeface="Arial Narrow" pitchFamily="34" charset="0"/>
              </a:defRPr>
            </a:lvl7pPr>
            <a:lvl8pPr marL="1371600" algn="l" rtl="0" fontAlgn="base">
              <a:lnSpc>
                <a:spcPct val="70000"/>
              </a:lnSpc>
              <a:spcBef>
                <a:spcPct val="0"/>
              </a:spcBef>
              <a:spcAft>
                <a:spcPct val="0"/>
              </a:spcAft>
              <a:defRPr sz="4800" b="1">
                <a:solidFill>
                  <a:schemeClr val="bg1"/>
                </a:solidFill>
                <a:latin typeface="Arial Narrow" pitchFamily="34" charset="0"/>
              </a:defRPr>
            </a:lvl8pPr>
            <a:lvl9pPr marL="1828800" algn="l" rtl="0" fontAlgn="base">
              <a:lnSpc>
                <a:spcPct val="70000"/>
              </a:lnSpc>
              <a:spcBef>
                <a:spcPct val="0"/>
              </a:spcBef>
              <a:spcAft>
                <a:spcPct val="0"/>
              </a:spcAft>
              <a:defRPr sz="4800" b="1">
                <a:solidFill>
                  <a:schemeClr val="bg1"/>
                </a:solidFill>
                <a:latin typeface="Arial Narrow" pitchFamily="34" charset="0"/>
              </a:defRPr>
            </a:lvl9pPr>
          </a:lstStyle>
          <a:p>
            <a:pPr eaLnBrk="1" hangingPunct="1">
              <a:lnSpc>
                <a:spcPct val="150000"/>
              </a:lnSpc>
            </a:pPr>
            <a:r>
              <a:rPr lang="en-US" sz="5400" kern="0" dirty="0">
                <a:solidFill>
                  <a:srgbClr val="000000"/>
                </a:solidFill>
                <a:latin typeface="Arial"/>
              </a:rPr>
              <a:t>The Site</a:t>
            </a:r>
          </a:p>
        </p:txBody>
      </p:sp>
      <p:pic>
        <p:nvPicPr>
          <p:cNvPr id="7" name="Content Placeholder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79808" y="1556792"/>
            <a:ext cx="8535730" cy="4424732"/>
          </a:xfrm>
          <a:prstGeom prst="rect">
            <a:avLst/>
          </a:prstGeom>
          <a:noFill/>
          <a:ln w="9525">
            <a:noFill/>
            <a:miter lim="800000"/>
            <a:headEnd/>
            <a:tailEnd/>
          </a:ln>
        </p:spPr>
      </p:pic>
    </p:spTree>
    <p:extLst>
      <p:ext uri="{BB962C8B-B14F-4D97-AF65-F5344CB8AC3E}">
        <p14:creationId xmlns:p14="http://schemas.microsoft.com/office/powerpoint/2010/main" val="7909107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7777038" cy="970310"/>
          </a:xfrm>
        </p:spPr>
        <p:txBody>
          <a:bodyPr/>
          <a:lstStyle/>
          <a:p>
            <a:pPr eaLnBrk="1" hangingPunct="1">
              <a:lnSpc>
                <a:spcPct val="150000"/>
              </a:lnSpc>
            </a:pPr>
            <a:r>
              <a:rPr lang="en-US" sz="5400" dirty="0">
                <a:latin typeface="+mn-lt"/>
              </a:rPr>
              <a:t>The site</a:t>
            </a:r>
          </a:p>
        </p:txBody>
      </p:sp>
      <p:sp>
        <p:nvSpPr>
          <p:cNvPr id="5125" name="Rectangle 3"/>
          <p:cNvSpPr>
            <a:spLocks noGrp="1" noChangeArrowheads="1"/>
          </p:cNvSpPr>
          <p:nvPr>
            <p:ph type="subTitle" sz="quarter" idx="1"/>
          </p:nvPr>
        </p:nvSpPr>
        <p:spPr>
          <a:xfrm>
            <a:off x="1043608" y="1761326"/>
            <a:ext cx="7164796" cy="3791909"/>
          </a:xfrm>
        </p:spPr>
        <p:txBody>
          <a:bodyPr/>
          <a:lstStyle/>
          <a:p>
            <a:pPr marL="457200" indent="-457200" eaLnBrk="1" hangingPunct="1">
              <a:lnSpc>
                <a:spcPct val="150000"/>
              </a:lnSpc>
              <a:spcBef>
                <a:spcPts val="0"/>
              </a:spcBef>
              <a:buFont typeface="+mj-lt"/>
              <a:buAutoNum type="arabicPeriod"/>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pic>
        <p:nvPicPr>
          <p:cNvPr id="9" name="Picture 8">
            <a:extLst>
              <a:ext uri="{FF2B5EF4-FFF2-40B4-BE49-F238E27FC236}">
                <a16:creationId xmlns:a16="http://schemas.microsoft.com/office/drawing/2014/main" id="{4DC0E015-1130-4BD6-B007-E353A30A0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62" y="1523085"/>
            <a:ext cx="6912942" cy="4942803"/>
          </a:xfrm>
          <a:prstGeom prst="rect">
            <a:avLst/>
          </a:prstGeom>
        </p:spPr>
      </p:pic>
    </p:spTree>
    <p:extLst>
      <p:ext uri="{BB962C8B-B14F-4D97-AF65-F5344CB8AC3E}">
        <p14:creationId xmlns:p14="http://schemas.microsoft.com/office/powerpoint/2010/main" val="7433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Some details</a:t>
            </a:r>
          </a:p>
        </p:txBody>
      </p:sp>
      <p:sp>
        <p:nvSpPr>
          <p:cNvPr id="5125" name="Rectangle 3"/>
          <p:cNvSpPr>
            <a:spLocks noGrp="1" noChangeArrowheads="1"/>
          </p:cNvSpPr>
          <p:nvPr>
            <p:ph type="subTitle" sz="quarter" idx="1"/>
          </p:nvPr>
        </p:nvSpPr>
        <p:spPr>
          <a:xfrm>
            <a:off x="1043608" y="1761326"/>
            <a:ext cx="7632848" cy="4079942"/>
          </a:xfrm>
        </p:spPr>
        <p:txBody>
          <a:bodyPr/>
          <a:lstStyle/>
          <a:p>
            <a:pPr marL="342900" indent="-342900" eaLnBrk="1" hangingPunct="1">
              <a:lnSpc>
                <a:spcPct val="150000"/>
              </a:lnSpc>
              <a:spcBef>
                <a:spcPts val="0"/>
              </a:spcBef>
              <a:buFont typeface="Arial" panose="020B0604020202020204" pitchFamily="34" charset="0"/>
              <a:buChar char="•"/>
            </a:pPr>
            <a:r>
              <a:rPr lang="en-US" dirty="0"/>
              <a:t>300+ units within site being a mixture of retail, food and leisure</a:t>
            </a:r>
          </a:p>
          <a:p>
            <a:pPr marL="342900" indent="-342900" eaLnBrk="1" hangingPunct="1">
              <a:lnSpc>
                <a:spcPct val="150000"/>
              </a:lnSpc>
              <a:spcBef>
                <a:spcPts val="0"/>
              </a:spcBef>
              <a:buFont typeface="Arial" panose="020B0604020202020204" pitchFamily="34" charset="0"/>
              <a:buChar char="•"/>
            </a:pPr>
            <a:r>
              <a:rPr lang="en-US" dirty="0"/>
              <a:t>3 delivery yards</a:t>
            </a:r>
          </a:p>
          <a:p>
            <a:pPr marL="342900" indent="-342900" eaLnBrk="1" hangingPunct="1">
              <a:lnSpc>
                <a:spcPct val="150000"/>
              </a:lnSpc>
              <a:spcBef>
                <a:spcPts val="0"/>
              </a:spcBef>
              <a:buFont typeface="Arial" panose="020B0604020202020204" pitchFamily="34" charset="0"/>
              <a:buChar char="•"/>
            </a:pPr>
            <a:r>
              <a:rPr lang="en-US" dirty="0"/>
              <a:t>12,000 staff</a:t>
            </a:r>
          </a:p>
          <a:p>
            <a:pPr marL="342900" indent="-342900" eaLnBrk="1" hangingPunct="1">
              <a:lnSpc>
                <a:spcPct val="150000"/>
              </a:lnSpc>
              <a:spcBef>
                <a:spcPts val="0"/>
              </a:spcBef>
              <a:buFont typeface="Arial" panose="020B0604020202020204" pitchFamily="34" charset="0"/>
              <a:buChar char="•"/>
            </a:pPr>
            <a:r>
              <a:rPr lang="en-US" dirty="0"/>
              <a:t>Other cinemas and shopping </a:t>
            </a:r>
            <a:r>
              <a:rPr lang="en-US" dirty="0" err="1"/>
              <a:t>centre</a:t>
            </a:r>
            <a:r>
              <a:rPr lang="en-US" dirty="0"/>
              <a:t> in local area</a:t>
            </a:r>
          </a:p>
          <a:p>
            <a:pPr marL="342900" indent="-342900" eaLnBrk="1" hangingPunct="1">
              <a:lnSpc>
                <a:spcPct val="150000"/>
              </a:lnSpc>
              <a:spcBef>
                <a:spcPts val="0"/>
              </a:spcBef>
              <a:buFont typeface="Arial" panose="020B0604020202020204" pitchFamily="34" charset="0"/>
              <a:buChar char="•"/>
            </a:pPr>
            <a:r>
              <a:rPr lang="en-US" dirty="0"/>
              <a:t>Football ground within walking distance</a:t>
            </a:r>
          </a:p>
          <a:p>
            <a:pPr marL="342900" indent="-342900" eaLnBrk="1" hangingPunct="1">
              <a:lnSpc>
                <a:spcPct val="150000"/>
              </a:lnSpc>
              <a:spcBef>
                <a:spcPts val="0"/>
              </a:spcBef>
              <a:buFont typeface="Arial" panose="020B0604020202020204" pitchFamily="34" charset="0"/>
              <a:buChar char="•"/>
            </a:pPr>
            <a:r>
              <a:rPr lang="en-US" dirty="0"/>
              <a:t>Open 10am to 10pm</a:t>
            </a:r>
          </a:p>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5</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extLst>
      <p:ext uri="{BB962C8B-B14F-4D97-AF65-F5344CB8AC3E}">
        <p14:creationId xmlns:p14="http://schemas.microsoft.com/office/powerpoint/2010/main" val="41983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8280920" cy="1037386"/>
          </a:xfrm>
        </p:spPr>
        <p:txBody>
          <a:bodyPr/>
          <a:lstStyle/>
          <a:p>
            <a:pPr eaLnBrk="1" hangingPunct="1">
              <a:lnSpc>
                <a:spcPct val="150000"/>
              </a:lnSpc>
            </a:pPr>
            <a:r>
              <a:rPr lang="en-US" sz="5400" dirty="0">
                <a:latin typeface="+mn-lt"/>
              </a:rPr>
              <a:t>Some details</a:t>
            </a:r>
          </a:p>
        </p:txBody>
      </p:sp>
      <p:sp>
        <p:nvSpPr>
          <p:cNvPr id="5125" name="Rectangle 3"/>
          <p:cNvSpPr>
            <a:spLocks noGrp="1" noChangeArrowheads="1"/>
          </p:cNvSpPr>
          <p:nvPr>
            <p:ph type="subTitle" sz="quarter" idx="1"/>
          </p:nvPr>
        </p:nvSpPr>
        <p:spPr>
          <a:xfrm>
            <a:off x="1043608" y="1761326"/>
            <a:ext cx="7164796" cy="3791909"/>
          </a:xfrm>
        </p:spPr>
        <p:txBody>
          <a:bodyPr/>
          <a:lstStyle/>
          <a:p>
            <a:pPr marL="342900" indent="-342900" eaLnBrk="1" hangingPunct="1">
              <a:lnSpc>
                <a:spcPct val="150000"/>
              </a:lnSpc>
              <a:spcBef>
                <a:spcPts val="0"/>
              </a:spcBef>
              <a:buFont typeface="Arial" panose="020B0604020202020204" pitchFamily="34" charset="0"/>
              <a:buChar char="•"/>
            </a:pPr>
            <a:r>
              <a:rPr lang="en-US" dirty="0"/>
              <a:t>3 tube lines (Circle, Central and Hammersmith and City Lines) </a:t>
            </a:r>
          </a:p>
          <a:p>
            <a:pPr marL="342900" indent="-342900" eaLnBrk="1" hangingPunct="1">
              <a:lnSpc>
                <a:spcPct val="150000"/>
              </a:lnSpc>
              <a:spcBef>
                <a:spcPts val="0"/>
              </a:spcBef>
              <a:buFont typeface="Arial" panose="020B0604020202020204" pitchFamily="34" charset="0"/>
              <a:buChar char="•"/>
            </a:pPr>
            <a:r>
              <a:rPr lang="en-US" dirty="0"/>
              <a:t>Over 35 tube trains an hour</a:t>
            </a:r>
          </a:p>
          <a:p>
            <a:pPr marL="342900" indent="-342900" eaLnBrk="1" hangingPunct="1">
              <a:lnSpc>
                <a:spcPct val="150000"/>
              </a:lnSpc>
              <a:spcBef>
                <a:spcPts val="0"/>
              </a:spcBef>
              <a:buFont typeface="Arial" panose="020B0604020202020204" pitchFamily="34" charset="0"/>
              <a:buChar char="•"/>
            </a:pPr>
            <a:r>
              <a:rPr lang="en-US" dirty="0"/>
              <a:t>1 Overground and National Rail station</a:t>
            </a:r>
          </a:p>
          <a:p>
            <a:pPr marL="342900" indent="-342900" eaLnBrk="1" hangingPunct="1">
              <a:lnSpc>
                <a:spcPct val="150000"/>
              </a:lnSpc>
              <a:spcBef>
                <a:spcPts val="0"/>
              </a:spcBef>
              <a:buFont typeface="Arial" panose="020B0604020202020204" pitchFamily="34" charset="0"/>
              <a:buChar char="•"/>
            </a:pPr>
            <a:r>
              <a:rPr lang="en-US" dirty="0"/>
              <a:t>17 local bus routes</a:t>
            </a:r>
          </a:p>
          <a:p>
            <a:pPr marL="342900" indent="-342900" eaLnBrk="1" hangingPunct="1">
              <a:lnSpc>
                <a:spcPct val="150000"/>
              </a:lnSpc>
              <a:spcBef>
                <a:spcPts val="0"/>
              </a:spcBef>
              <a:buFont typeface="Arial" panose="020B0604020202020204" pitchFamily="34" charset="0"/>
              <a:buChar char="•"/>
            </a:pPr>
            <a:r>
              <a:rPr lang="en-US" dirty="0"/>
              <a:t>100+ buses an hour</a:t>
            </a:r>
          </a:p>
          <a:p>
            <a:pPr marL="342900" indent="-342900" eaLnBrk="1" hangingPunct="1">
              <a:lnSpc>
                <a:spcPct val="150000"/>
              </a:lnSpc>
              <a:spcBef>
                <a:spcPts val="0"/>
              </a:spcBef>
              <a:buFont typeface="Arial" panose="020B0604020202020204" pitchFamily="34" charset="0"/>
              <a:buChar char="•"/>
            </a:pPr>
            <a:r>
              <a:rPr lang="en-US" dirty="0"/>
              <a:t>4,500 car parking spaces within site</a:t>
            </a:r>
          </a:p>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a:p>
            <a:pPr eaLnBrk="1" hangingPunct="1">
              <a:lnSpc>
                <a:spcPct val="150000"/>
              </a:lnSpc>
              <a:spcBef>
                <a:spcPts val="0"/>
              </a:spcBef>
            </a:pPr>
            <a:endParaRPr lang="en-US" sz="2000" b="1" i="1"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6</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extLst>
      <p:ext uri="{BB962C8B-B14F-4D97-AF65-F5344CB8AC3E}">
        <p14:creationId xmlns:p14="http://schemas.microsoft.com/office/powerpoint/2010/main" val="260890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403011" y="813305"/>
            <a:ext cx="8316924" cy="1535576"/>
          </a:xfrm>
        </p:spPr>
        <p:txBody>
          <a:bodyPr/>
          <a:lstStyle/>
          <a:p>
            <a:pPr eaLnBrk="1" hangingPunct="1">
              <a:lnSpc>
                <a:spcPct val="100000"/>
              </a:lnSpc>
            </a:pPr>
            <a:r>
              <a:rPr lang="en-US" sz="5400" dirty="0">
                <a:latin typeface="+mn-lt"/>
              </a:rPr>
              <a:t>Standard Assessment Methodology (SAM)</a:t>
            </a:r>
          </a:p>
        </p:txBody>
      </p:sp>
      <p:sp>
        <p:nvSpPr>
          <p:cNvPr id="5125" name="Rectangle 3"/>
          <p:cNvSpPr>
            <a:spLocks noGrp="1" noChangeArrowheads="1"/>
          </p:cNvSpPr>
          <p:nvPr>
            <p:ph type="subTitle" sz="quarter" idx="1"/>
          </p:nvPr>
        </p:nvSpPr>
        <p:spPr>
          <a:xfrm>
            <a:off x="503547" y="2348881"/>
            <a:ext cx="8216387" cy="3647892"/>
          </a:xfrm>
        </p:spPr>
        <p:txBody>
          <a:bodyPr/>
          <a:lstStyle/>
          <a:p>
            <a:pPr marL="342900" indent="-342900" eaLnBrk="1" hangingPunct="1">
              <a:spcBef>
                <a:spcPts val="0"/>
              </a:spcBef>
              <a:buFont typeface="Arial" panose="020B0604020202020204" pitchFamily="34" charset="0"/>
              <a:buChar char="•"/>
            </a:pPr>
            <a:r>
              <a:rPr lang="en-US" dirty="0"/>
              <a:t>Monitor all accesses to a site and record the mode of travel of all people entering and leaving the site.</a:t>
            </a:r>
          </a:p>
          <a:p>
            <a:pPr marL="342900" indent="-342900" eaLnBrk="1" hangingPunct="1">
              <a:spcBef>
                <a:spcPts val="1200"/>
              </a:spcBef>
              <a:buFont typeface="Arial" panose="020B0604020202020204" pitchFamily="34" charset="0"/>
              <a:buChar char="•"/>
            </a:pPr>
            <a:r>
              <a:rPr lang="en-US" dirty="0"/>
              <a:t>Survey hours are generally one hour before the site opens to an hour after it closes. </a:t>
            </a:r>
          </a:p>
          <a:p>
            <a:pPr marL="342900" indent="-342900" eaLnBrk="1" hangingPunct="1">
              <a:spcBef>
                <a:spcPts val="1200"/>
              </a:spcBef>
              <a:buFont typeface="Arial" panose="020B0604020202020204" pitchFamily="34" charset="0"/>
              <a:buChar char="•"/>
            </a:pPr>
            <a:r>
              <a:rPr lang="en-US" dirty="0"/>
              <a:t>Collection of Background information : includes details of staff, floor area of site etc. </a:t>
            </a:r>
          </a:p>
          <a:p>
            <a:pPr marL="342900" indent="-342900" eaLnBrk="1" hangingPunct="1">
              <a:spcBef>
                <a:spcPts val="1200"/>
              </a:spcBef>
              <a:buFont typeface="Arial" panose="020B0604020202020204" pitchFamily="34" charset="0"/>
              <a:buChar char="•"/>
            </a:pPr>
            <a:r>
              <a:rPr lang="en-US" dirty="0"/>
              <a:t>Analysis of Travel Plan.</a:t>
            </a:r>
          </a:p>
          <a:p>
            <a:pPr marL="342900" indent="-342900" eaLnBrk="1" hangingPunct="1">
              <a:spcBef>
                <a:spcPts val="1200"/>
              </a:spcBef>
              <a:buFont typeface="Arial" panose="020B0604020202020204" pitchFamily="34" charset="0"/>
              <a:buChar char="•"/>
            </a:pPr>
            <a:r>
              <a:rPr lang="en-US" dirty="0"/>
              <a:t>Collection of parking details.</a:t>
            </a:r>
          </a:p>
          <a:p>
            <a:pPr marL="342900" indent="-342900" eaLnBrk="1" hangingPunct="1">
              <a:spcBef>
                <a:spcPts val="1200"/>
              </a:spcBef>
              <a:buFont typeface="Arial" panose="020B0604020202020204" pitchFamily="34" charset="0"/>
              <a:buChar char="•"/>
            </a:pPr>
            <a:endParaRPr lang="en-US" dirty="0"/>
          </a:p>
          <a:p>
            <a:pPr eaLnBrk="1" hangingPunct="1">
              <a:spcBef>
                <a:spcPts val="0"/>
              </a:spcBef>
            </a:pPr>
            <a:endParaRPr lang="en-US" sz="2000" dirty="0"/>
          </a:p>
          <a:p>
            <a:pPr eaLnBrk="1" hangingPunct="1">
              <a:spcBef>
                <a:spcPts val="0"/>
              </a:spcBef>
            </a:pPr>
            <a:endParaRPr lang="en-US" sz="2000" dirty="0"/>
          </a:p>
          <a:p>
            <a:pPr eaLnBrk="1" hangingPunct="1">
              <a:spcBef>
                <a:spcPts val="0"/>
              </a:spcBef>
            </a:pPr>
            <a:endParaRPr lang="en-US" sz="2000" dirty="0"/>
          </a:p>
          <a:p>
            <a:pPr eaLnBrk="1" hangingPunct="1">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7</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spTree>
    <p:extLst>
      <p:ext uri="{BB962C8B-B14F-4D97-AF65-F5344CB8AC3E}">
        <p14:creationId xmlns:p14="http://schemas.microsoft.com/office/powerpoint/2010/main" val="889295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68552" y="3761148"/>
            <a:ext cx="8280920" cy="1037386"/>
          </a:xfrm>
        </p:spPr>
        <p:txBody>
          <a:bodyPr/>
          <a:lstStyle/>
          <a:p>
            <a:pPr eaLnBrk="1" hangingPunct="1">
              <a:lnSpc>
                <a:spcPct val="100000"/>
              </a:lnSpc>
            </a:pPr>
            <a:r>
              <a:rPr lang="en-US" sz="5400" dirty="0">
                <a:latin typeface="+mn-lt"/>
              </a:rPr>
              <a:t>Standard Assessment Methodology (SAM) – Westfields </a:t>
            </a:r>
            <a:br>
              <a:rPr lang="en-US" sz="5400" dirty="0">
                <a:latin typeface="+mn-lt"/>
              </a:rPr>
            </a:br>
            <a:br>
              <a:rPr lang="en-US" sz="5400" dirty="0">
                <a:latin typeface="+mn-lt"/>
              </a:rPr>
            </a:br>
            <a:endParaRPr lang="en-US" sz="5400" dirty="0">
              <a:latin typeface="+mn-lt"/>
            </a:endParaRPr>
          </a:p>
        </p:txBody>
      </p:sp>
      <p:sp>
        <p:nvSpPr>
          <p:cNvPr id="5125" name="Rectangle 3"/>
          <p:cNvSpPr>
            <a:spLocks noGrp="1" noChangeArrowheads="1"/>
          </p:cNvSpPr>
          <p:nvPr>
            <p:ph type="subTitle" sz="quarter" idx="1"/>
          </p:nvPr>
        </p:nvSpPr>
        <p:spPr>
          <a:xfrm>
            <a:off x="1151620" y="3080138"/>
            <a:ext cx="8711218" cy="3791909"/>
          </a:xfrm>
        </p:spPr>
        <p:txBody>
          <a:bodyPr/>
          <a:lstStyle/>
          <a:p>
            <a:pPr marL="342900" indent="-342900" eaLnBrk="1" hangingPunct="1">
              <a:lnSpc>
                <a:spcPct val="150000"/>
              </a:lnSpc>
              <a:spcBef>
                <a:spcPts val="0"/>
              </a:spcBef>
              <a:buFont typeface="Arial" panose="020B0604020202020204" pitchFamily="34" charset="0"/>
              <a:buChar char="•"/>
            </a:pPr>
            <a:r>
              <a:rPr lang="en-US" dirty="0"/>
              <a:t>22 distinct accesses into the site</a:t>
            </a:r>
          </a:p>
          <a:p>
            <a:pPr marL="1085850" lvl="1" indent="-342900" eaLnBrk="1" hangingPunct="1">
              <a:spcBef>
                <a:spcPts val="0"/>
              </a:spcBef>
              <a:buFont typeface="Arial" panose="020B0604020202020204" pitchFamily="34" charset="0"/>
              <a:buChar char="•"/>
            </a:pPr>
            <a:r>
              <a:rPr lang="en-US" sz="2400" dirty="0">
                <a:solidFill>
                  <a:schemeClr val="bg1"/>
                </a:solidFill>
              </a:rPr>
              <a:t>Carpark accesses</a:t>
            </a:r>
          </a:p>
          <a:p>
            <a:pPr marL="1085850" lvl="1" indent="-342900" eaLnBrk="1" hangingPunct="1">
              <a:spcBef>
                <a:spcPts val="0"/>
              </a:spcBef>
              <a:buFont typeface="Arial" panose="020B0604020202020204" pitchFamily="34" charset="0"/>
              <a:buChar char="•"/>
            </a:pPr>
            <a:r>
              <a:rPr lang="en-US" sz="2400" dirty="0">
                <a:solidFill>
                  <a:schemeClr val="bg1"/>
                </a:solidFill>
              </a:rPr>
              <a:t>Three service yards</a:t>
            </a:r>
          </a:p>
          <a:p>
            <a:pPr marL="1085850" lvl="1" indent="-342900" eaLnBrk="1" hangingPunct="1">
              <a:spcBef>
                <a:spcPts val="0"/>
              </a:spcBef>
              <a:buFont typeface="Arial" panose="020B0604020202020204" pitchFamily="34" charset="0"/>
              <a:buChar char="•"/>
            </a:pPr>
            <a:r>
              <a:rPr lang="en-US" sz="2400" dirty="0">
                <a:solidFill>
                  <a:schemeClr val="bg1"/>
                </a:solidFill>
              </a:rPr>
              <a:t>Four main pedestrians accesses (one really big!)</a:t>
            </a:r>
          </a:p>
          <a:p>
            <a:pPr marL="1085850" lvl="1" indent="-342900" eaLnBrk="1" hangingPunct="1">
              <a:spcBef>
                <a:spcPts val="0"/>
              </a:spcBef>
              <a:buFont typeface="Arial" panose="020B0604020202020204" pitchFamily="34" charset="0"/>
              <a:buChar char="•"/>
            </a:pPr>
            <a:r>
              <a:rPr lang="en-US" sz="2400" dirty="0">
                <a:solidFill>
                  <a:schemeClr val="bg1"/>
                </a:solidFill>
              </a:rPr>
              <a:t>Numerous staff accesses </a:t>
            </a:r>
          </a:p>
          <a:p>
            <a:pPr marL="1085850" lvl="1" indent="-342900" eaLnBrk="1" hangingPunct="1">
              <a:spcBef>
                <a:spcPts val="0"/>
              </a:spcBef>
              <a:buFont typeface="Arial" panose="020B0604020202020204" pitchFamily="34" charset="0"/>
              <a:buChar char="•"/>
            </a:pPr>
            <a:r>
              <a:rPr lang="en-US" sz="2400" dirty="0">
                <a:solidFill>
                  <a:schemeClr val="bg1"/>
                </a:solidFill>
              </a:rPr>
              <a:t>Numerous accesses via store fronts</a:t>
            </a:r>
          </a:p>
          <a:p>
            <a:pPr marL="342900" lvl="1" indent="-342900" eaLnBrk="1" hangingPunct="1">
              <a:lnSpc>
                <a:spcPct val="150000"/>
              </a:lnSpc>
              <a:spcBef>
                <a:spcPts val="0"/>
              </a:spcBef>
              <a:buFont typeface="Arial" panose="020B0604020202020204" pitchFamily="34" charset="0"/>
              <a:buChar char="•"/>
            </a:pPr>
            <a:r>
              <a:rPr lang="en-US" sz="2400" dirty="0">
                <a:solidFill>
                  <a:schemeClr val="bg1"/>
                </a:solidFill>
                <a:ea typeface="+mn-ea"/>
                <a:cs typeface="+mn-cs"/>
              </a:rPr>
              <a:t>Around 30 enumerating staff at any time</a:t>
            </a:r>
            <a:endParaRPr lang="en-US" sz="2400" dirty="0">
              <a:solidFill>
                <a:schemeClr val="bg1"/>
              </a:solidFill>
            </a:endParaRPr>
          </a:p>
          <a:p>
            <a:pPr marL="342900" indent="-342900" eaLnBrk="1" hangingPunct="1">
              <a:lnSpc>
                <a:spcPct val="150000"/>
              </a:lnSpc>
              <a:spcBef>
                <a:spcPts val="0"/>
              </a:spcBef>
              <a:buFont typeface="Arial" panose="020B0604020202020204" pitchFamily="34" charset="0"/>
              <a:buChar char="•"/>
            </a:pPr>
            <a:r>
              <a:rPr lang="en-US" dirty="0"/>
              <a:t>Long survey day (7am to 11pm)</a:t>
            </a:r>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a:p>
            <a:pPr eaLnBrk="1" hangingPunct="1">
              <a:lnSpc>
                <a:spcPct val="150000"/>
              </a:lnSpc>
              <a:spcBef>
                <a:spcPts val="0"/>
              </a:spcBef>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 y="0"/>
            <a:ext cx="9144000" cy="656867"/>
          </a:xfrm>
          <a:prstGeom prst="rect">
            <a:avLst/>
          </a:prstGeom>
        </p:spPr>
      </p:pic>
    </p:spTree>
    <p:extLst>
      <p:ext uri="{BB962C8B-B14F-4D97-AF65-F5344CB8AC3E}">
        <p14:creationId xmlns:p14="http://schemas.microsoft.com/office/powerpoint/2010/main" val="2654636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sz="quarter"/>
          </p:nvPr>
        </p:nvSpPr>
        <p:spPr>
          <a:xfrm>
            <a:off x="179512" y="723941"/>
            <a:ext cx="7777038" cy="970310"/>
          </a:xfrm>
        </p:spPr>
        <p:txBody>
          <a:bodyPr/>
          <a:lstStyle/>
          <a:p>
            <a:pPr eaLnBrk="1" hangingPunct="1">
              <a:lnSpc>
                <a:spcPct val="150000"/>
              </a:lnSpc>
            </a:pPr>
            <a:r>
              <a:rPr lang="en-US" sz="5400" dirty="0">
                <a:latin typeface="+mn-lt"/>
              </a:rPr>
              <a:t>The approach ????</a:t>
            </a:r>
          </a:p>
        </p:txBody>
      </p:sp>
      <p:sp>
        <p:nvSpPr>
          <p:cNvPr id="5125" name="Rectangle 3"/>
          <p:cNvSpPr>
            <a:spLocks noGrp="1" noChangeArrowheads="1"/>
          </p:cNvSpPr>
          <p:nvPr>
            <p:ph type="subTitle" sz="quarter" idx="1"/>
          </p:nvPr>
        </p:nvSpPr>
        <p:spPr>
          <a:xfrm>
            <a:off x="1043608" y="1761326"/>
            <a:ext cx="7164796" cy="3791909"/>
          </a:xfrm>
        </p:spPr>
        <p:txBody>
          <a:bodyPr/>
          <a:lstStyle/>
          <a:p>
            <a:pPr marL="457200" indent="-457200" eaLnBrk="1" hangingPunct="1">
              <a:lnSpc>
                <a:spcPct val="150000"/>
              </a:lnSpc>
              <a:spcBef>
                <a:spcPts val="0"/>
              </a:spcBef>
              <a:buFont typeface="+mj-lt"/>
              <a:buAutoNum type="arabicPeriod"/>
            </a:pPr>
            <a:endParaRPr lang="en-US" sz="2000" dirty="0"/>
          </a:p>
        </p:txBody>
      </p:sp>
      <p:sp>
        <p:nvSpPr>
          <p:cNvPr id="5" name="Rectangle 7"/>
          <p:cNvSpPr>
            <a:spLocks noGrp="1" noChangeArrowheads="1"/>
          </p:cNvSpPr>
          <p:nvPr>
            <p:ph type="sldNum" sz="quarter" idx="11"/>
          </p:nvPr>
        </p:nvSpPr>
        <p:spPr/>
        <p:txBody>
          <a:bodyPr/>
          <a:lstStyle/>
          <a:p>
            <a:pPr>
              <a:defRPr/>
            </a:pPr>
            <a:fld id="{B7E2E6FA-7BC2-4EB9-8CEF-FD1CDF86C20D}" type="slidenum">
              <a:rPr lang="en-US"/>
              <a:pPr>
                <a:defRPr/>
              </a:pPr>
              <a:t>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 y="0"/>
            <a:ext cx="9144000" cy="656867"/>
          </a:xfrm>
          <a:prstGeom prst="rect">
            <a:avLst/>
          </a:prstGeom>
        </p:spPr>
      </p:pic>
      <p:pic>
        <p:nvPicPr>
          <p:cNvPr id="7" name="Picture 6">
            <a:extLst>
              <a:ext uri="{FF2B5EF4-FFF2-40B4-BE49-F238E27FC236}">
                <a16:creationId xmlns:a16="http://schemas.microsoft.com/office/drawing/2014/main" id="{894B1EF8-1256-44A0-883C-0B5DA48B1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705632"/>
            <a:ext cx="7725102" cy="4351660"/>
          </a:xfrm>
          <a:prstGeom prst="rect">
            <a:avLst/>
          </a:prstGeom>
        </p:spPr>
      </p:pic>
    </p:spTree>
    <p:extLst>
      <p:ext uri="{BB962C8B-B14F-4D97-AF65-F5344CB8AC3E}">
        <p14:creationId xmlns:p14="http://schemas.microsoft.com/office/powerpoint/2010/main" val="39693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Generic">
  <a:themeElements>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_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8763</TotalTime>
  <Words>1150</Words>
  <Application>Microsoft Office PowerPoint</Application>
  <PresentationFormat>On-screen Show (4:3)</PresentationFormat>
  <Paragraphs>159</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Narrow</vt:lpstr>
      <vt:lpstr>Times New Roman</vt:lpstr>
      <vt:lpstr>Wingdings</vt:lpstr>
      <vt:lpstr>1_Generic</vt:lpstr>
      <vt:lpstr>   LARGE TRICS SAM Survey  Westfield, Shepherd’s Bush</vt:lpstr>
      <vt:lpstr>Outline</vt:lpstr>
      <vt:lpstr>PowerPoint Presentation</vt:lpstr>
      <vt:lpstr>The site</vt:lpstr>
      <vt:lpstr>Some details</vt:lpstr>
      <vt:lpstr>Some details</vt:lpstr>
      <vt:lpstr>Standard Assessment Methodology (SAM)</vt:lpstr>
      <vt:lpstr>Standard Assessment Methodology (SAM) – Westfields   </vt:lpstr>
      <vt:lpstr>The approach ????</vt:lpstr>
      <vt:lpstr>The approach </vt:lpstr>
      <vt:lpstr>The survey days</vt:lpstr>
      <vt:lpstr>The survey days</vt:lpstr>
      <vt:lpstr>Some results</vt:lpstr>
      <vt:lpstr>Some results</vt:lpstr>
      <vt:lpstr>Some results</vt:lpstr>
      <vt:lpstr>To finish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Marie Hancock</cp:lastModifiedBy>
  <cp:revision>350</cp:revision>
  <cp:lastPrinted>1601-01-01T00:00:00Z</cp:lastPrinted>
  <dcterms:created xsi:type="dcterms:W3CDTF">1601-01-01T00:00:00Z</dcterms:created>
  <dcterms:modified xsi:type="dcterms:W3CDTF">2017-06-26T21:10:14Z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